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22"/>
  </p:notesMasterIdLst>
  <p:handoutMasterIdLst>
    <p:handoutMasterId r:id="rId23"/>
  </p:handoutMasterIdLst>
  <p:sldIdLst>
    <p:sldId id="256" r:id="rId9"/>
    <p:sldId id="257" r:id="rId10"/>
    <p:sldId id="258" r:id="rId11"/>
    <p:sldId id="293" r:id="rId12"/>
    <p:sldId id="290" r:id="rId13"/>
    <p:sldId id="291" r:id="rId14"/>
    <p:sldId id="260" r:id="rId15"/>
    <p:sldId id="286" r:id="rId16"/>
    <p:sldId id="287" r:id="rId17"/>
    <p:sldId id="288" r:id="rId18"/>
    <p:sldId id="261" r:id="rId19"/>
    <p:sldId id="266" r:id="rId20"/>
    <p:sldId id="263" r:id="rId21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0066FF"/>
    <a:srgbClr val="00FF00"/>
    <a:srgbClr val="C8CABE"/>
    <a:srgbClr val="B1B4A4"/>
    <a:srgbClr val="053249"/>
    <a:srgbClr val="D10505"/>
    <a:srgbClr val="FB4343"/>
    <a:srgbClr val="8197A6"/>
    <a:srgbClr val="F1666A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035" autoAdjust="0"/>
  </p:normalViewPr>
  <p:slideViewPr>
    <p:cSldViewPr>
      <p:cViewPr varScale="1">
        <p:scale>
          <a:sx n="122" d="100"/>
          <a:sy n="122" d="100"/>
        </p:scale>
        <p:origin x="90" y="258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2/16/2022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3" b="0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high confidence that system integration can be completed this summer, then system testing at ESTEC for about a year, then launch campaign. high confidence Oct 2023 launch.</a:t>
            </a:r>
            <a:r>
              <a:rPr lang="en-GB" sz="1603" b="0" i="0" kern="12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Hopefully, EarthCARE will come to ESTEC in June.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8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8500"/>
            <a:ext cx="62230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ATLID Level 1 is noisy, difficult to detect weak</a:t>
            </a:r>
            <a:r>
              <a:rPr lang="en-GB" baseline="0" dirty="0" smtClean="0"/>
              <a:t> features</a:t>
            </a:r>
            <a:r>
              <a:rPr lang="en-GB" dirty="0" smtClean="0"/>
              <a:t> – it</a:t>
            </a:r>
            <a:r>
              <a:rPr lang="en-GB" baseline="0" dirty="0" smtClean="0"/>
              <a:t> is not recommended to use a threshold-based detection of features, instead, use A-FM (image processing methods to identify features)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F57D7-2670-4E78-96DD-D9B2280512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277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8500"/>
            <a:ext cx="62230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Radiative</a:t>
            </a:r>
            <a:r>
              <a:rPr lang="en-GB" baseline="0" dirty="0" smtClean="0"/>
              <a:t> transfer on three-dimensional scenes of cloud/aerosol/</a:t>
            </a:r>
            <a:r>
              <a:rPr lang="en-GB" baseline="0" dirty="0" err="1" smtClean="0"/>
              <a:t>precip</a:t>
            </a:r>
            <a:r>
              <a:rPr lang="en-GB" baseline="0" dirty="0" smtClean="0"/>
              <a:t> information retrieved from ATLID, CPR, MSI </a:t>
            </a:r>
            <a:r>
              <a:rPr lang="en-GB" baseline="0" dirty="0" smtClean="0">
                <a:sym typeface="Wingdings" panose="05000000000000000000" pitchFamily="2" charset="2"/>
              </a:rPr>
              <a:t> calculate radiances, fluxes, heating rates (ACM-RT product). TOA radiances and flux are then compared to BBR observations (BM-RAD, BMA-FLX). The result of the comparison is reported in the ACMB-DF product (in terms of probability functions). Note, ACM-RT does not make any use of BBR information, therefore, the comparison to BM-RAD and BMA-FLX is independent. The purpose of this is to evaluate the quality of the cloud/aerosol/</a:t>
            </a:r>
            <a:r>
              <a:rPr lang="en-GB" baseline="0" dirty="0" err="1" smtClean="0">
                <a:sym typeface="Wingdings" panose="05000000000000000000" pitchFamily="2" charset="2"/>
              </a:rPr>
              <a:t>precip</a:t>
            </a:r>
            <a:r>
              <a:rPr lang="en-GB" baseline="0" dirty="0" smtClean="0">
                <a:sym typeface="Wingdings" panose="05000000000000000000" pitchFamily="2" charset="2"/>
              </a:rPr>
              <a:t> retrievals against the BBR measurements.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F57D7-2670-4E78-96DD-D9B2280512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742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8500"/>
            <a:ext cx="622300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F57D7-2670-4E78-96DD-D9B2280512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717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0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9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225338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29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DE2B681B-3E4B-354E-896C-9E7F61EBC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95" b="7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0CCE86EE-FAF5-8242-9AAA-84B411A46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5" name="Picture 64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90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AE1A4AD3-76D1-0746-83B3-49CBFBCC3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13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5" name="Picture 64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47" Type="http://schemas.openxmlformats.org/officeDocument/2006/relationships/image" Target="../media/image29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31" Type="http://schemas.openxmlformats.org/officeDocument/2006/relationships/image" Target="../media/image13.png"/><Relationship Id="rId44" Type="http://schemas.openxmlformats.org/officeDocument/2006/relationships/image" Target="../media/image26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6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7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9" Type="http://schemas.openxmlformats.org/officeDocument/2006/relationships/image" Target="../media/image27.png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38" Type="http://schemas.openxmlformats.org/officeDocument/2006/relationships/image" Target="../media/image26.emf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38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theme" Target="../theme/theme4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37.png"/><Relationship Id="rId5" Type="http://schemas.openxmlformats.org/officeDocument/2006/relationships/image" Target="../media/image38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36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1" name="Picture 40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9E72F4FA-AA84-3845-A45E-1DF449D7C0F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70" name="Picture 69" descr="de.png">
              <a:extLst>
                <a:ext uri="{FF2B5EF4-FFF2-40B4-BE49-F238E27FC236}">
                  <a16:creationId xmlns:a16="http://schemas.microsoft.com/office/drawing/2014/main" id="{E044A2EC-38AD-874D-8B46-906925A67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at.png">
              <a:extLst>
                <a:ext uri="{FF2B5EF4-FFF2-40B4-BE49-F238E27FC236}">
                  <a16:creationId xmlns:a16="http://schemas.microsoft.com/office/drawing/2014/main" id="{C56C0BB1-C835-034A-8033-0886C0CAD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be.png">
              <a:extLst>
                <a:ext uri="{FF2B5EF4-FFF2-40B4-BE49-F238E27FC236}">
                  <a16:creationId xmlns:a16="http://schemas.microsoft.com/office/drawing/2014/main" id="{0C76739E-E31E-2641-8E97-919E0DEBA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dk.png">
              <a:extLst>
                <a:ext uri="{FF2B5EF4-FFF2-40B4-BE49-F238E27FC236}">
                  <a16:creationId xmlns:a16="http://schemas.microsoft.com/office/drawing/2014/main" id="{9CA97FFC-CDBE-244D-A003-136FE1650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>
              <a:extLst>
                <a:ext uri="{FF2B5EF4-FFF2-40B4-BE49-F238E27FC236}">
                  <a16:creationId xmlns:a16="http://schemas.microsoft.com/office/drawing/2014/main" id="{B17730C2-E184-364B-A859-505111F77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ee.png">
              <a:extLst>
                <a:ext uri="{FF2B5EF4-FFF2-40B4-BE49-F238E27FC236}">
                  <a16:creationId xmlns:a16="http://schemas.microsoft.com/office/drawing/2014/main" id="{CBEEBDC9-F82C-C542-968E-0699D48E9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i.png">
              <a:extLst>
                <a:ext uri="{FF2B5EF4-FFF2-40B4-BE49-F238E27FC236}">
                  <a16:creationId xmlns:a16="http://schemas.microsoft.com/office/drawing/2014/main" id="{656AADB3-0160-E246-91E9-6F14C35E3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fr.png">
              <a:extLst>
                <a:ext uri="{FF2B5EF4-FFF2-40B4-BE49-F238E27FC236}">
                  <a16:creationId xmlns:a16="http://schemas.microsoft.com/office/drawing/2014/main" id="{95815962-FBFF-4E43-90AF-A55521206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gr.png">
              <a:extLst>
                <a:ext uri="{FF2B5EF4-FFF2-40B4-BE49-F238E27FC236}">
                  <a16:creationId xmlns:a16="http://schemas.microsoft.com/office/drawing/2014/main" id="{21E1ADE8-7FBD-0646-A61B-CB9767EF3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hu.png">
              <a:extLst>
                <a:ext uri="{FF2B5EF4-FFF2-40B4-BE49-F238E27FC236}">
                  <a16:creationId xmlns:a16="http://schemas.microsoft.com/office/drawing/2014/main" id="{D8155EAB-1225-4049-8904-31D87A6B3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e.png">
              <a:extLst>
                <a:ext uri="{FF2B5EF4-FFF2-40B4-BE49-F238E27FC236}">
                  <a16:creationId xmlns:a16="http://schemas.microsoft.com/office/drawing/2014/main" id="{EF04B81C-2531-C14D-A87E-D44A15F47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it.png">
              <a:extLst>
                <a:ext uri="{FF2B5EF4-FFF2-40B4-BE49-F238E27FC236}">
                  <a16:creationId xmlns:a16="http://schemas.microsoft.com/office/drawing/2014/main" id="{95328A20-A885-4C43-A058-B369E1ADD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lu.png">
              <a:extLst>
                <a:ext uri="{FF2B5EF4-FFF2-40B4-BE49-F238E27FC236}">
                  <a16:creationId xmlns:a16="http://schemas.microsoft.com/office/drawing/2014/main" id="{D3E97139-4C26-4E4D-A683-341E66398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>
              <a:extLst>
                <a:ext uri="{FF2B5EF4-FFF2-40B4-BE49-F238E27FC236}">
                  <a16:creationId xmlns:a16="http://schemas.microsoft.com/office/drawing/2014/main" id="{324D22DC-D816-1243-B082-8865DB19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nl.png">
              <a:extLst>
                <a:ext uri="{FF2B5EF4-FFF2-40B4-BE49-F238E27FC236}">
                  <a16:creationId xmlns:a16="http://schemas.microsoft.com/office/drawing/2014/main" id="{3D07C25D-2917-F84E-A8AC-12F4CD466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l.png">
              <a:extLst>
                <a:ext uri="{FF2B5EF4-FFF2-40B4-BE49-F238E27FC236}">
                  <a16:creationId xmlns:a16="http://schemas.microsoft.com/office/drawing/2014/main" id="{B33D011E-EDFE-6C47-90B7-8E838D0A59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pt.png">
              <a:extLst>
                <a:ext uri="{FF2B5EF4-FFF2-40B4-BE49-F238E27FC236}">
                  <a16:creationId xmlns:a16="http://schemas.microsoft.com/office/drawing/2014/main" id="{E26A8BCE-FE5B-0B4B-97B7-B953C77F0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z.png">
              <a:extLst>
                <a:ext uri="{FF2B5EF4-FFF2-40B4-BE49-F238E27FC236}">
                  <a16:creationId xmlns:a16="http://schemas.microsoft.com/office/drawing/2014/main" id="{EA3C71A0-92F6-5449-B7A5-EE98B2C6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ro.png">
              <a:extLst>
                <a:ext uri="{FF2B5EF4-FFF2-40B4-BE49-F238E27FC236}">
                  <a16:creationId xmlns:a16="http://schemas.microsoft.com/office/drawing/2014/main" id="{4B9F4E5B-7A64-F841-A279-D97A9EDF1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e.png">
              <a:extLst>
                <a:ext uri="{FF2B5EF4-FFF2-40B4-BE49-F238E27FC236}">
                  <a16:creationId xmlns:a16="http://schemas.microsoft.com/office/drawing/2014/main" id="{DDB1648C-F873-6749-A640-4082AF75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ch.png">
              <a:extLst>
                <a:ext uri="{FF2B5EF4-FFF2-40B4-BE49-F238E27FC236}">
                  <a16:creationId xmlns:a16="http://schemas.microsoft.com/office/drawing/2014/main" id="{CDF58799-0634-5441-BED0-EA59E1AB3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uk.png">
              <a:extLst>
                <a:ext uri="{FF2B5EF4-FFF2-40B4-BE49-F238E27FC236}">
                  <a16:creationId xmlns:a16="http://schemas.microsoft.com/office/drawing/2014/main" id="{98203A33-83F3-EF48-9824-219DF5D69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5AF3F362-335A-2842-8023-E7A6D384C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4C4F2EF4-11EA-364F-BAF7-246B7CF1C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:a16="http://schemas.microsoft.com/office/drawing/2014/main" id="{DED3E4FD-F737-FA46-85D9-21C9604F0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3F56142-1525-C14D-B747-95D034DF0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9E72F4FA-AA84-3845-A45E-1DF449D7C0F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E044A2EC-38AD-874D-8B46-906925A67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C56C0BB1-C835-034A-8033-0886C0CAD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0C76739E-E31E-2641-8E97-919E0DEBA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9CA97FFC-CDBE-244D-A003-136FE1650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B17730C2-E184-364B-A859-505111F77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CBEEBDC9-F82C-C542-968E-0699D48E9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656AADB3-0160-E246-91E9-6F14C35E3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95815962-FBFF-4E43-90AF-A55521206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21E1ADE8-7FBD-0646-A61B-CB9767EF3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D8155EAB-1225-4049-8904-31D87A6B3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EF04B81C-2531-C14D-A87E-D44A15F47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95328A20-A885-4C43-A058-B369E1ADD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D3E97139-4C26-4E4D-A683-341E66398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324D22DC-D816-1243-B082-8865DB19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3D07C25D-2917-F84E-A8AC-12F4CD466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B33D011E-EDFE-6C47-90B7-8E838D0A59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E26A8BCE-FE5B-0B4B-97B7-B953C77F0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EA3C71A0-92F6-5449-B7A5-EE98B2C6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4B9F4E5B-7A64-F841-A279-D97A9EDF1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DDB1648C-F873-6749-A640-4082AF75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CDF58799-0634-5441-BED0-EA59E1AB3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98203A33-83F3-EF48-9824-219DF5D69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5AF3F362-335A-2842-8023-E7A6D384C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4C4F2EF4-11EA-364F-BAF7-246B7CF1C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DED3E4FD-F737-FA46-85D9-21C9604F0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23F56142-1525-C14D-B747-95D034DF0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/>
          <p:cNvPicPr>
            <a:picLocks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8" r:id="rId2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metsoc.org/doi/pdf/10.1175/BAMS-D-12-00227.1" TargetMode="External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36885" y="3421616"/>
            <a:ext cx="11793857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EarthCARE ESA Data Products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Tobias </a:t>
            </a: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Wehr</a:t>
            </a:r>
          </a:p>
          <a:p>
            <a:pPr algn="r">
              <a:spcBef>
                <a:spcPts val="0"/>
              </a:spcBef>
            </a:pPr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tobias.wehr@esa.int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16/02/2022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667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4858952" y="1530287"/>
            <a:ext cx="451681" cy="2223848"/>
          </a:xfrm>
          <a:prstGeom prst="downArrow">
            <a:avLst>
              <a:gd name="adj1" fmla="val 50000"/>
              <a:gd name="adj2" fmla="val 39373"/>
            </a:avLst>
          </a:prstGeom>
          <a:solidFill>
            <a:srgbClr val="CCC1D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3" name="Bent-Up Arrow 32"/>
          <p:cNvSpPr/>
          <p:nvPr/>
        </p:nvSpPr>
        <p:spPr bwMode="auto">
          <a:xfrm rot="5400000" flipV="1">
            <a:off x="4945057" y="2606941"/>
            <a:ext cx="3128703" cy="975397"/>
          </a:xfrm>
          <a:prstGeom prst="bentUpArrow">
            <a:avLst>
              <a:gd name="adj1" fmla="val 25000"/>
              <a:gd name="adj2" fmla="val 25000"/>
              <a:gd name="adj3" fmla="val 23919"/>
            </a:avLst>
          </a:prstGeom>
          <a:solidFill>
            <a:srgbClr val="DAEFC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60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4" name="Bent-Up Arrow 33"/>
          <p:cNvSpPr/>
          <p:nvPr/>
        </p:nvSpPr>
        <p:spPr bwMode="auto">
          <a:xfrm rot="16200000" flipH="1" flipV="1">
            <a:off x="1133689" y="2605211"/>
            <a:ext cx="3128703" cy="978856"/>
          </a:xfrm>
          <a:prstGeom prst="bentUpArrow">
            <a:avLst>
              <a:gd name="adj1" fmla="val 25000"/>
              <a:gd name="adj2" fmla="val 25000"/>
              <a:gd name="adj3" fmla="val 23919"/>
            </a:avLst>
          </a:prstGeom>
          <a:solidFill>
            <a:srgbClr val="FFFFA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14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57125" y="3754135"/>
            <a:ext cx="2712299" cy="877313"/>
          </a:xfrm>
          <a:prstGeom prst="rect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Synergistic </a:t>
            </a:r>
            <a:r>
              <a:rPr lang="en-GB" sz="1600" b="1" kern="0" dirty="0">
                <a:solidFill>
                  <a:srgbClr val="403152"/>
                </a:solidFill>
                <a:latin typeface="Calibri"/>
              </a:rPr>
              <a:t>Level</a:t>
            </a:r>
            <a:r>
              <a:rPr lang="en-GB" sz="1600" b="1" kern="0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 2b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1. Target cl</a:t>
            </a:r>
            <a:r>
              <a:rPr lang="en-GB" sz="1600" kern="0" dirty="0">
                <a:solidFill>
                  <a:srgbClr val="403152"/>
                </a:solidFill>
                <a:latin typeface="Calibri"/>
              </a:rPr>
              <a:t>assification 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403152"/>
                </a:solidFill>
                <a:latin typeface="Calibri"/>
              </a:rPr>
              <a:t>2. Cloud &amp; </a:t>
            </a:r>
            <a:r>
              <a:rPr lang="en-GB" sz="1600" kern="0" dirty="0" err="1">
                <a:solidFill>
                  <a:srgbClr val="403152"/>
                </a:solidFill>
                <a:latin typeface="Calibri"/>
              </a:rPr>
              <a:t>aer</a:t>
            </a:r>
            <a:r>
              <a:rPr lang="en-GB" sz="1600" kern="0" dirty="0">
                <a:solidFill>
                  <a:srgbClr val="403152"/>
                </a:solidFill>
                <a:latin typeface="Calibri"/>
              </a:rPr>
              <a:t>. prof. at x-sec</a:t>
            </a:r>
          </a:p>
        </p:txBody>
      </p:sp>
      <p:sp>
        <p:nvSpPr>
          <p:cNvPr id="20" name="Down Arrow 19"/>
          <p:cNvSpPr/>
          <p:nvPr/>
        </p:nvSpPr>
        <p:spPr>
          <a:xfrm rot="2690651">
            <a:off x="6012518" y="3596840"/>
            <a:ext cx="451681" cy="314595"/>
          </a:xfrm>
          <a:prstGeom prst="downArrow">
            <a:avLst/>
          </a:prstGeom>
          <a:solidFill>
            <a:srgbClr val="DAEFC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60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" name="Down Arrow 20"/>
          <p:cNvSpPr/>
          <p:nvPr/>
        </p:nvSpPr>
        <p:spPr>
          <a:xfrm rot="19092758">
            <a:off x="2750880" y="3550101"/>
            <a:ext cx="451681" cy="336193"/>
          </a:xfrm>
          <a:prstGeom prst="downArrow">
            <a:avLst/>
          </a:prstGeom>
          <a:solidFill>
            <a:srgbClr val="FFFFA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14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380334" y="3508526"/>
            <a:ext cx="451681" cy="245609"/>
          </a:xfrm>
          <a:prstGeom prst="downArrow">
            <a:avLst>
              <a:gd name="adj1" fmla="val 50000"/>
              <a:gd name="adj2" fmla="val 69543"/>
            </a:avLst>
          </a:prstGeom>
          <a:solidFill>
            <a:srgbClr val="CCC1D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6321" y="195096"/>
            <a:ext cx="2712299" cy="1303504"/>
          </a:xfrm>
          <a:prstGeom prst="rect">
            <a:avLst/>
          </a:prstGeom>
          <a:solidFill>
            <a:srgbClr val="CCC1D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1F497D"/>
                </a:solidFill>
                <a:latin typeface="Calibri"/>
              </a:rPr>
              <a:t>ATLID Level 1b </a:t>
            </a:r>
            <a:r>
              <a:rPr lang="en-GB" sz="1600" kern="0" dirty="0">
                <a:solidFill>
                  <a:srgbClr val="1F497D"/>
                </a:solidFill>
                <a:latin typeface="Calibri"/>
              </a:rPr>
              <a:t>(ESA)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1F497D"/>
                </a:solidFill>
                <a:latin typeface="Calibri"/>
              </a:rPr>
              <a:t>Attenuated backscatter in </a:t>
            </a:r>
          </a:p>
          <a:p>
            <a:pPr marL="228594" indent="-228594" defTabSz="12191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kern="0" dirty="0">
                <a:solidFill>
                  <a:srgbClr val="1F497D"/>
                </a:solidFill>
                <a:latin typeface="Calibri"/>
              </a:rPr>
              <a:t>Rayleigh channel</a:t>
            </a:r>
          </a:p>
          <a:p>
            <a:pPr marL="228594" indent="-228594" defTabSz="12191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kern="0" dirty="0">
                <a:solidFill>
                  <a:srgbClr val="1F497D"/>
                </a:solidFill>
                <a:latin typeface="Calibri"/>
              </a:rPr>
              <a:t>Co-polar Mie channel</a:t>
            </a:r>
          </a:p>
          <a:p>
            <a:pPr marL="228594" indent="-228594" defTabSz="12191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kern="0" dirty="0">
                <a:solidFill>
                  <a:srgbClr val="1F497D"/>
                </a:solidFill>
                <a:latin typeface="Calibri"/>
              </a:rPr>
              <a:t>Cross-polar Mie channel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378" y="195096"/>
            <a:ext cx="2712299" cy="1303504"/>
          </a:xfrm>
          <a:prstGeom prst="rect">
            <a:avLst/>
          </a:prstGeom>
          <a:solidFill>
            <a:srgbClr val="FFFFA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4F6228"/>
                </a:solidFill>
                <a:latin typeface="Calibri"/>
              </a:rPr>
              <a:t>CPR Level 1b </a:t>
            </a:r>
            <a:r>
              <a:rPr lang="en-GB" sz="1600" kern="0" dirty="0">
                <a:solidFill>
                  <a:srgbClr val="4F6228"/>
                </a:solidFill>
                <a:latin typeface="Calibri"/>
              </a:rPr>
              <a:t>(JAXA) 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4F6228"/>
                </a:solidFill>
                <a:latin typeface="Calibri"/>
              </a:rPr>
              <a:t>Radar reflectivity and Doppler velocity profiles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4886" y="195096"/>
            <a:ext cx="2710084" cy="1303504"/>
          </a:xfrm>
          <a:prstGeom prst="rect">
            <a:avLst/>
          </a:prstGeom>
          <a:solidFill>
            <a:srgbClr val="DAEFC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MSI Level 1b/c </a:t>
            </a:r>
            <a:r>
              <a:rPr lang="en-GB" sz="1600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(ESA)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TOA radiances for four solar channels, TOA brightness temperatures for three thermal channels</a:t>
            </a:r>
          </a:p>
        </p:txBody>
      </p:sp>
      <p:sp>
        <p:nvSpPr>
          <p:cNvPr id="8" name="Rectangle 7"/>
          <p:cNvSpPr/>
          <p:nvPr/>
        </p:nvSpPr>
        <p:spPr>
          <a:xfrm>
            <a:off x="9350903" y="195096"/>
            <a:ext cx="2710084" cy="1303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BBR Level 1b</a:t>
            </a:r>
            <a:r>
              <a:rPr lang="en-GB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 (ESA)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Filtered TOA short-wave and total-wave radiances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282714" y="1877498"/>
            <a:ext cx="2712297" cy="1574399"/>
          </a:xfrm>
          <a:prstGeom prst="rect">
            <a:avLst/>
          </a:prstGeom>
          <a:solidFill>
            <a:srgbClr val="CCC1D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1F497D"/>
                </a:solidFill>
                <a:latin typeface="Calibri"/>
              </a:rPr>
              <a:t>ATLID Level 2a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1F497D"/>
                </a:solidFill>
                <a:latin typeface="Calibri"/>
              </a:rPr>
              <a:t>Feature mask and target classification, extinction, backscatter &amp; </a:t>
            </a:r>
            <a:r>
              <a:rPr lang="en-GB" sz="1600" kern="0" dirty="0" err="1">
                <a:solidFill>
                  <a:srgbClr val="1F497D"/>
                </a:solidFill>
                <a:latin typeface="Calibri"/>
              </a:rPr>
              <a:t>depol</a:t>
            </a:r>
            <a:r>
              <a:rPr lang="en-GB" sz="1600" kern="0" dirty="0">
                <a:solidFill>
                  <a:srgbClr val="1F497D"/>
                </a:solidFill>
                <a:latin typeface="Calibri"/>
              </a:rPr>
              <a:t>. profiles, aerosol properties, ice cloud properties, 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4767" y="1854603"/>
            <a:ext cx="2712299" cy="1574399"/>
          </a:xfrm>
          <a:prstGeom prst="rect">
            <a:avLst/>
          </a:prstGeom>
          <a:solidFill>
            <a:srgbClr val="FFFFA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CPR Level 2a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Radar echo product, feature mask, cloud type, liquid and ice cloud properties, vertical motion, rain and snow estimates, 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4888" y="1854603"/>
            <a:ext cx="2712297" cy="1574399"/>
          </a:xfrm>
          <a:prstGeom prst="rect">
            <a:avLst/>
          </a:prstGeom>
          <a:solidFill>
            <a:srgbClr val="DAEFC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MSI Level 2a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Cloud mask, cloud  micro-physical parameters, cloud top height, aerosol parameters, 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39302" y="1854603"/>
            <a:ext cx="2712299" cy="1574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BBR Level 2a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Unfiltered top-of-atmosphere radiances, short-wave and long-wave fluxes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BBR Level 2b:</a:t>
            </a:r>
            <a:r>
              <a:rPr 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 enhanced products using MSI</a:t>
            </a:r>
            <a:endParaRPr lang="en-GB" sz="16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360470" y="1515791"/>
            <a:ext cx="451681" cy="324316"/>
          </a:xfrm>
          <a:prstGeom prst="downArrow">
            <a:avLst/>
          </a:prstGeom>
          <a:solidFill>
            <a:srgbClr val="FFFFA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407100" y="1530288"/>
            <a:ext cx="451681" cy="324315"/>
          </a:xfrm>
          <a:prstGeom prst="downArrow">
            <a:avLst/>
          </a:prstGeom>
          <a:solidFill>
            <a:srgbClr val="CCC1D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453731" y="1530288"/>
            <a:ext cx="451681" cy="324315"/>
          </a:xfrm>
          <a:prstGeom prst="downArrow">
            <a:avLst/>
          </a:prstGeom>
          <a:solidFill>
            <a:srgbClr val="DAEFC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0495932" y="1515791"/>
            <a:ext cx="451681" cy="32431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35070" y="5451540"/>
            <a:ext cx="2710084" cy="114434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kern="0" dirty="0">
                <a:solidFill>
                  <a:prstClr val="white"/>
                </a:solidFill>
                <a:latin typeface="Calibri"/>
              </a:rPr>
              <a:t>Assessment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kern="0" dirty="0">
                <a:solidFill>
                  <a:prstClr val="white"/>
                </a:solidFill>
                <a:latin typeface="Calibri"/>
              </a:rPr>
              <a:t>Comparison of calculated fluxes and radiances to BBR observations</a:t>
            </a:r>
          </a:p>
        </p:txBody>
      </p:sp>
      <p:sp>
        <p:nvSpPr>
          <p:cNvPr id="23" name="Down Arrow 22"/>
          <p:cNvSpPr/>
          <p:nvPr/>
        </p:nvSpPr>
        <p:spPr>
          <a:xfrm rot="16200000">
            <a:off x="6585613" y="5509871"/>
            <a:ext cx="425451" cy="1371333"/>
          </a:xfrm>
          <a:prstGeom prst="downArrow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41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5" name="Bent-Up Arrow 24"/>
          <p:cNvSpPr/>
          <p:nvPr/>
        </p:nvSpPr>
        <p:spPr bwMode="auto">
          <a:xfrm rot="5400000" flipV="1">
            <a:off x="9456485" y="4337176"/>
            <a:ext cx="2745195" cy="1087901"/>
          </a:xfrm>
          <a:prstGeom prst="bentUpArrow">
            <a:avLst>
              <a:gd name="adj1" fmla="val 22353"/>
              <a:gd name="adj2" fmla="val 25000"/>
              <a:gd name="adj3" fmla="val 23919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3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400" kern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380815" y="4658991"/>
            <a:ext cx="451681" cy="216621"/>
          </a:xfrm>
          <a:prstGeom prst="downArrow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82714" y="4894212"/>
            <a:ext cx="2712299" cy="826611"/>
          </a:xfrm>
          <a:prstGeom prst="rect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3D </a:t>
            </a:r>
            <a:r>
              <a:rPr lang="en-GB" sz="1600" b="1" kern="0" dirty="0" err="1">
                <a:solidFill>
                  <a:srgbClr val="8064A2">
                    <a:lumMod val="50000"/>
                  </a:srgbClr>
                </a:solidFill>
                <a:latin typeface="Calibri"/>
              </a:rPr>
              <a:t>Scenes</a:t>
            </a:r>
            <a:r>
              <a:rPr lang="en-GB" sz="1600" b="1" kern="0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 Construction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Expand syn. retrievals across-track using MSI; ≈40km wide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83822" y="5982813"/>
            <a:ext cx="2710084" cy="85090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err="1">
                <a:solidFill>
                  <a:prstClr val="white"/>
                </a:solidFill>
                <a:latin typeface="Calibri"/>
              </a:rPr>
              <a:t>Radiative</a:t>
            </a:r>
            <a:r>
              <a:rPr lang="en-GB" sz="1600" b="1" kern="0" dirty="0">
                <a:solidFill>
                  <a:prstClr val="white"/>
                </a:solidFill>
                <a:latin typeface="Calibri"/>
              </a:rPr>
              <a:t> Transfer Products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prstClr val="white"/>
                </a:solidFill>
                <a:latin typeface="Calibri"/>
              </a:rPr>
              <a:t>calculated radiances, fluxes, heating rate profiles </a:t>
            </a:r>
          </a:p>
        </p:txBody>
      </p:sp>
      <p:sp>
        <p:nvSpPr>
          <p:cNvPr id="37" name="Down Arrow 36"/>
          <p:cNvSpPr/>
          <p:nvPr/>
        </p:nvSpPr>
        <p:spPr>
          <a:xfrm>
            <a:off x="4398934" y="5766192"/>
            <a:ext cx="451681" cy="216621"/>
          </a:xfrm>
          <a:prstGeom prst="downArrow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321275" y="3718196"/>
            <a:ext cx="3599951" cy="143800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133" dirty="0">
                <a:solidFill>
                  <a:prstClr val="white"/>
                </a:solidFill>
                <a:latin typeface="Calibri" panose="020F0502020204030204"/>
              </a:rPr>
              <a:t>EarthCARE</a:t>
            </a:r>
            <a:br>
              <a:rPr lang="en-US" sz="2133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2133" dirty="0">
                <a:solidFill>
                  <a:prstClr val="white"/>
                </a:solidFill>
                <a:latin typeface="Calibri" panose="020F0502020204030204"/>
              </a:rPr>
              <a:t>Data Production</a:t>
            </a:r>
            <a:br>
              <a:rPr lang="en-US" sz="2133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2133" dirty="0">
                <a:solidFill>
                  <a:prstClr val="white"/>
                </a:solidFill>
                <a:latin typeface="Calibri" panose="020F0502020204030204"/>
              </a:rPr>
              <a:t>Model</a:t>
            </a:r>
            <a:endParaRPr lang="en-GB" sz="213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ext Box 34"/>
          <p:cNvSpPr txBox="1">
            <a:spLocks noChangeAspect="1" noChangeArrowheads="1"/>
          </p:cNvSpPr>
          <p:nvPr/>
        </p:nvSpPr>
        <p:spPr bwMode="auto">
          <a:xfrm>
            <a:off x="6021710" y="6380350"/>
            <a:ext cx="6027299" cy="19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 fontAlgn="auto">
              <a:spcBef>
                <a:spcPct val="50000"/>
              </a:spcBef>
              <a:spcAft>
                <a:spcPts val="0"/>
              </a:spcAft>
            </a:pPr>
            <a:r>
              <a:rPr lang="en-GB" sz="1067" noProof="1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Slide  </a:t>
            </a:r>
            <a:fld id="{0954C468-FB19-4777-AF34-661EF4E79FD7}" type="slidenum">
              <a:rPr lang="en-GB" sz="1067" noProof="1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pPr algn="r" fontAlgn="auto">
                <a:spcBef>
                  <a:spcPct val="50000"/>
                </a:spcBef>
                <a:spcAft>
                  <a:spcPts val="0"/>
                </a:spcAft>
              </a:pPr>
              <a:t>10</a:t>
            </a:fld>
            <a:endParaRPr lang="en-GB" sz="1067" noProof="1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85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22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 txBox="1">
            <a:spLocks/>
          </p:cNvSpPr>
          <p:nvPr/>
        </p:nvSpPr>
        <p:spPr>
          <a:xfrm>
            <a:off x="9378783" y="6400802"/>
            <a:ext cx="2743200" cy="365125"/>
          </a:xfr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6106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2212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8319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4425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3053182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3663818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4274454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4885091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A0756C-33DC-45D1-8CE9-A603DFA7D1E1}" type="slidenum">
              <a:rPr lang="en-GB" smtClean="0">
                <a:solidFill>
                  <a:prstClr val="white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409" y="191195"/>
            <a:ext cx="9160574" cy="56331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6030" y="41566"/>
            <a:ext cx="19950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66FF"/>
                </a:solidFill>
                <a:latin typeface="Calibri" panose="020F0502020204030204"/>
              </a:rPr>
              <a:t>Test Scene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66FF"/>
                </a:solidFill>
                <a:latin typeface="Calibri" panose="020F0502020204030204"/>
              </a:rPr>
              <a:t>(“Halifax”)</a:t>
            </a:r>
            <a:endParaRPr lang="de-DE" dirty="0">
              <a:solidFill>
                <a:srgbClr val="0066FF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303" y="919503"/>
            <a:ext cx="25754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Reconstructed cloud scene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based on radar-only + </a:t>
            </a: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lidar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-only + imager-only cloud retrievals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(“Composite” product)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66FF"/>
                </a:solidFill>
                <a:latin typeface="Calibri" panose="020F0502020204030204"/>
              </a:rPr>
              <a:t>FLUX IN BLUE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Synergistically retrieved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cloud scene, CAPTIVATE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algorithm (Opt. Estimation with complex state vector)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FLUX IN YELLOW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600" i="1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600" i="1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Model truth (Canadian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Weather Model GEM)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FF0000"/>
                </a:solidFill>
                <a:latin typeface="Calibri" panose="020F0502020204030204"/>
              </a:rPr>
              <a:t>FLUX IN 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6915" y="5824366"/>
            <a:ext cx="5471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Acknowledgement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R. Hogan, S. Mason, H. Barker, Y. Cole, Z. Qu, D. Donovan</a:t>
            </a:r>
            <a:endParaRPr lang="de-D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99302" y="206790"/>
            <a:ext cx="27556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FF0000"/>
                </a:solidFill>
                <a:latin typeface="Calibri" panose="020F0502020204030204"/>
              </a:rPr>
              <a:t>Retrievals and “Closure”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00" i="1" dirty="0">
                <a:solidFill>
                  <a:srgbClr val="FF0000"/>
                </a:solidFill>
                <a:latin typeface="Calibri" panose="020F0502020204030204"/>
              </a:rPr>
              <a:t>Example of work in progress</a:t>
            </a:r>
            <a:endParaRPr lang="de-DE" sz="1600" i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92283" y="4376921"/>
            <a:ext cx="1529542" cy="1180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1085" y="4480561"/>
            <a:ext cx="290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“Composite” clouds are too dull and too cold</a:t>
            </a:r>
            <a:endParaRPr lang="de-D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38699" y="1238597"/>
            <a:ext cx="822960" cy="266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08467" y="2765797"/>
            <a:ext cx="822960" cy="266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28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93" y="1041368"/>
            <a:ext cx="2232248" cy="21726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093" y="764369"/>
            <a:ext cx="1008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66FF"/>
                </a:solidFill>
              </a:rPr>
              <a:t>“Halifax” scene                                              “Baja” scene                                         “Hawaii” scene </a:t>
            </a:r>
            <a:endParaRPr lang="de-DE" sz="1200" dirty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045" y="110822"/>
            <a:ext cx="97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66FF"/>
                </a:solidFill>
              </a:rPr>
              <a:t>Algorithm testing</a:t>
            </a:r>
          </a:p>
          <a:p>
            <a:r>
              <a:rPr lang="en-GB" dirty="0" smtClean="0"/>
              <a:t>Three high-resolution scenes from the Canadian GEM model have been generated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350" y="1041368"/>
            <a:ext cx="2246558" cy="2172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436" y="1041368"/>
            <a:ext cx="2232248" cy="2172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04" y="3292686"/>
            <a:ext cx="3474507" cy="1277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5687" y="3292686"/>
            <a:ext cx="3325699" cy="1219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1386" y="3355378"/>
            <a:ext cx="3331407" cy="11521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31770" y="5898375"/>
            <a:ext cx="8777821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ym typeface="Wingdings" panose="05000000000000000000" pitchFamily="2" charset="2"/>
              </a:rPr>
              <a:t>Level 2 </a:t>
            </a:r>
            <a:r>
              <a:rPr lang="en-GB" sz="1200" b="1" dirty="0" smtClean="0">
                <a:solidFill>
                  <a:srgbClr val="0066FF"/>
                </a:solidFill>
                <a:sym typeface="Wingdings" panose="05000000000000000000" pitchFamily="2" charset="2"/>
              </a:rPr>
              <a:t>Algorithm </a:t>
            </a:r>
            <a:r>
              <a:rPr lang="en-GB" sz="1200" b="1" dirty="0">
                <a:solidFill>
                  <a:srgbClr val="0066FF"/>
                </a:solidFill>
                <a:sym typeface="Wingdings" panose="05000000000000000000" pitchFamily="2" charset="2"/>
              </a:rPr>
              <a:t>Theoretical Basis </a:t>
            </a:r>
            <a:r>
              <a:rPr lang="en-GB" sz="1200" b="1" dirty="0" smtClean="0">
                <a:solidFill>
                  <a:srgbClr val="0066FF"/>
                </a:solidFill>
                <a:sym typeface="Wingdings" panose="05000000000000000000" pitchFamily="2" charset="2"/>
              </a:rPr>
              <a:t>Descriptions</a:t>
            </a:r>
            <a:r>
              <a:rPr lang="en-GB" sz="1200" dirty="0" smtClean="0">
                <a:sym typeface="Wingdings" panose="05000000000000000000" pitchFamily="2" charset="2"/>
              </a:rPr>
              <a:t> </a:t>
            </a:r>
            <a:r>
              <a:rPr lang="en-GB" sz="1200" dirty="0">
                <a:sym typeface="Wingdings" panose="05000000000000000000" pitchFamily="2" charset="2"/>
              </a:rPr>
              <a:t>to be published </a:t>
            </a:r>
            <a:r>
              <a:rPr lang="en-GB" sz="1200" dirty="0" smtClean="0">
                <a:sym typeface="Wingdings" panose="05000000000000000000" pitchFamily="2" charset="2"/>
              </a:rPr>
              <a:t>in </a:t>
            </a:r>
            <a:r>
              <a:rPr lang="en-GB" sz="1200" i="1" dirty="0">
                <a:solidFill>
                  <a:srgbClr val="0066FF"/>
                </a:solidFill>
                <a:sym typeface="Wingdings" panose="05000000000000000000" pitchFamily="2" charset="2"/>
              </a:rPr>
              <a:t>Atmospheric Measurement Techniques Special Issue on “EarthCARE Level 2 algorithms and data products”</a:t>
            </a:r>
            <a:r>
              <a:rPr lang="en-GB" sz="1200" dirty="0">
                <a:sym typeface="Wingdings" panose="05000000000000000000" pitchFamily="2" charset="2"/>
              </a:rPr>
              <a:t> </a:t>
            </a:r>
            <a:r>
              <a:rPr lang="en-GB" sz="1200" dirty="0" smtClean="0">
                <a:sym typeface="Wingdings" panose="05000000000000000000" pitchFamily="2" charset="2"/>
              </a:rPr>
              <a:t> </a:t>
            </a:r>
            <a:r>
              <a:rPr lang="en-GB" sz="1200" dirty="0" smtClean="0">
                <a:sym typeface="Wingdings" panose="05000000000000000000" pitchFamily="2" charset="2"/>
              </a:rPr>
              <a:t>paper </a:t>
            </a:r>
            <a:r>
              <a:rPr lang="en-GB" sz="1200" dirty="0">
                <a:sym typeface="Wingdings" panose="05000000000000000000" pitchFamily="2" charset="2"/>
              </a:rPr>
              <a:t>submission target is June </a:t>
            </a:r>
            <a:r>
              <a:rPr lang="en-GB" sz="1200" dirty="0" smtClean="0">
                <a:sym typeface="Wingdings" panose="05000000000000000000" pitchFamily="2" charset="2"/>
              </a:rPr>
              <a:t>2022</a:t>
            </a:r>
            <a:endParaRPr lang="en-GB" sz="12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52028" y="4609219"/>
            <a:ext cx="11737304" cy="1181972"/>
            <a:chOff x="280021" y="4673910"/>
            <a:chExt cx="11737304" cy="1181972"/>
          </a:xfrm>
        </p:grpSpPr>
        <p:sp>
          <p:nvSpPr>
            <p:cNvPr id="12" name="TextBox 11"/>
            <p:cNvSpPr txBox="1"/>
            <p:nvPr/>
          </p:nvSpPr>
          <p:spPr>
            <a:xfrm>
              <a:off x="280021" y="4673910"/>
              <a:ext cx="5403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0066FF"/>
                  </a:solidFill>
                </a:rPr>
                <a:t>Test Data</a:t>
              </a:r>
              <a:r>
                <a:rPr lang="en-GB" sz="1200" dirty="0" smtClean="0">
                  <a:solidFill>
                    <a:srgbClr val="0066FF"/>
                  </a:solidFill>
                </a:rPr>
                <a:t> are available for the three test </a:t>
              </a:r>
              <a:r>
                <a:rPr lang="en-GB" sz="1200" dirty="0" smtClean="0">
                  <a:solidFill>
                    <a:srgbClr val="0066FF"/>
                  </a:solidFill>
                </a:rPr>
                <a:t>scenes</a:t>
              </a:r>
              <a:endParaRPr lang="en-GB" sz="1200" dirty="0" smtClean="0"/>
            </a:p>
            <a:p>
              <a:r>
                <a:rPr lang="en-GB" sz="1200" b="1" dirty="0"/>
                <a:t>Level 2</a:t>
              </a:r>
              <a:r>
                <a:rPr lang="en-GB" sz="1200" dirty="0"/>
                <a:t> products produced by European/Canadian team (based on simulated Level 1 data produced by science team</a:t>
              </a:r>
              <a:r>
                <a:rPr lang="en-GB" sz="1200" dirty="0" smtClean="0"/>
                <a:t>)</a:t>
              </a:r>
              <a:endParaRPr lang="en-GB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83031" y="4783665"/>
              <a:ext cx="58997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Level 1</a:t>
              </a:r>
              <a:r>
                <a:rPr lang="en-GB" sz="1200" dirty="0"/>
                <a:t> data produced by ESA processors</a:t>
              </a:r>
            </a:p>
            <a:p>
              <a:r>
                <a:rPr lang="en-GB" sz="1200" dirty="0"/>
                <a:t>A-NOM, M-NOM, M-RGR, B-NOM, B-SNG </a:t>
              </a:r>
            </a:p>
            <a:p>
              <a:r>
                <a:rPr lang="en-GB" sz="1200" dirty="0"/>
                <a:t>(some issues to be resolved, not yet chained with Level 2 processors in production model)</a:t>
              </a:r>
            </a:p>
            <a:p>
              <a:endParaRPr lang="en-GB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0021" y="5394217"/>
              <a:ext cx="11737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Data available on ftp account – request access from ESA</a:t>
              </a:r>
            </a:p>
            <a:p>
              <a:r>
                <a:rPr lang="en-GB" sz="1200" dirty="0" smtClean="0">
                  <a:solidFill>
                    <a:srgbClr val="0066FF"/>
                  </a:solidFill>
                </a:rPr>
                <a:t>However, recommended to wait for a few months until Level 1–Level 2 chain completed!</a:t>
              </a:r>
              <a:endParaRPr lang="de-DE" sz="12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80021" y="4673910"/>
              <a:ext cx="11302716" cy="1181972"/>
            </a:xfrm>
            <a:prstGeom prst="rect">
              <a:avLst/>
            </a:prstGeom>
            <a:noFill/>
            <a:ln w="127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633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463174" y="271667"/>
            <a:ext cx="738942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1600" b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Level 2 Team</a:t>
            </a:r>
          </a:p>
          <a:p>
            <a:pPr marL="179388" lvl="1" indent="-179388"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/>
              </a:rPr>
              <a:t>ATLID retrievals </a:t>
            </a:r>
            <a:br>
              <a:rPr lang="en-US" sz="1400" b="1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/>
              </a:rPr>
            </a:b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G.-J. van </a:t>
            </a:r>
            <a:r>
              <a:rPr lang="en-US" sz="1400" i="1" dirty="0" err="1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Zadelhoff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, D. Donovan(KNMI, Netherlands)</a:t>
            </a:r>
          </a:p>
          <a:p>
            <a:pPr marL="179388" lvl="1" indent="-179388"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/>
              </a:rPr>
              <a:t>CPR products</a:t>
            </a:r>
            <a:br>
              <a:rPr lang="en-US" sz="1400" b="1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/>
              </a:rPr>
            </a:b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P. </a:t>
            </a:r>
            <a:r>
              <a:rPr lang="en-US" sz="1400" i="1" dirty="0" err="1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Kollias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, B. </a:t>
            </a:r>
            <a:r>
              <a:rPr lang="en-US" sz="1400" i="1" dirty="0" err="1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Puigdomenech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 (McGill University, Canada); A. </a:t>
            </a:r>
            <a:r>
              <a:rPr lang="en-US" sz="1400" i="1" dirty="0" err="1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Battaglia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 (University of Torino, Italy)</a:t>
            </a:r>
          </a:p>
          <a:p>
            <a:pPr marL="179388" lvl="1" indent="-179388"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/>
              </a:rPr>
              <a:t>MSI retrievals </a:t>
            </a:r>
            <a:br>
              <a:rPr lang="en-US" sz="1400" b="1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/>
              </a:rPr>
            </a:b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A. </a:t>
            </a:r>
            <a:r>
              <a:rPr lang="en-US" sz="1400" i="1" dirty="0" err="1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Hünerbein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, S. Bley (TROPOS, Germany); N. </a:t>
            </a:r>
            <a:r>
              <a:rPr lang="en-US" sz="1400" i="1" dirty="0" err="1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Docter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, R. </a:t>
            </a:r>
            <a:r>
              <a:rPr lang="en-US" sz="1400" i="1" dirty="0" err="1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Preusker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, J. Fischer (Free University of Berlin, Germany)</a:t>
            </a:r>
          </a:p>
          <a:p>
            <a:pPr marL="179388" lvl="1" indent="-179388"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/>
              </a:rPr>
              <a:t>BBR radiances and estimated fluxes</a:t>
            </a:r>
            <a:r>
              <a:rPr lang="en-US" sz="14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/>
              </a:rPr>
            </a:b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N. </a:t>
            </a:r>
            <a:r>
              <a:rPr lang="en-US" sz="1400" i="1" dirty="0" err="1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Clerbaux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, A. Velazquez, </a:t>
            </a:r>
            <a:r>
              <a:rPr lang="en-GB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E. </a:t>
            </a:r>
            <a:r>
              <a:rPr lang="en-GB" sz="1400" i="1" dirty="0" err="1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Baudrez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 (Royal Meteorological Institute Belgium); C. </a:t>
            </a:r>
            <a:r>
              <a:rPr lang="en-US" sz="1400" i="1" dirty="0" err="1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Domenech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, </a:t>
            </a:r>
            <a:b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</a:b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R. Garcia Maranon (GMV Madrid), J. Fischer (Free University of Berlin, Germany)</a:t>
            </a:r>
          </a:p>
          <a:p>
            <a:pPr marL="179388" lvl="1" indent="-179388"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/>
              </a:rPr>
              <a:t>Synergistic ATLID &amp; MSI retrievals</a:t>
            </a:r>
            <a:br>
              <a:rPr lang="en-US" sz="1400" b="1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/>
              </a:rPr>
            </a:b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U. </a:t>
            </a:r>
            <a:r>
              <a:rPr lang="en-US" sz="1400" i="1" dirty="0" err="1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Wandinger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, A. </a:t>
            </a:r>
            <a:r>
              <a:rPr lang="en-US" sz="1400" i="1" dirty="0" err="1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Hünerbein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, M. </a:t>
            </a:r>
            <a:r>
              <a:rPr lang="en-US" sz="1400" i="1" dirty="0" err="1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Haarig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 (TROPOS, Germany)</a:t>
            </a:r>
          </a:p>
          <a:p>
            <a:pPr marL="179388" lvl="1" indent="-179388"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/>
              </a:rPr>
              <a:t>Synergistic CPR &amp; ATLID &amp; MSI retrievals</a:t>
            </a:r>
            <a:r>
              <a:rPr lang="en-US" sz="14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/>
              </a:rPr>
            </a:b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R. Hogan, S. Mason (ECMWF, UK); J. </a:t>
            </a:r>
            <a:r>
              <a:rPr lang="en-US" sz="1400" i="1" dirty="0" err="1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Delanoë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, A. </a:t>
            </a:r>
            <a:r>
              <a:rPr lang="en-US" sz="1400" i="1" dirty="0" err="1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Irbah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 (LATMOS, France)</a:t>
            </a:r>
          </a:p>
          <a:p>
            <a:pPr marL="179388" lvl="1" indent="-179388">
              <a:buFont typeface="Wingdings" panose="05000000000000000000" pitchFamily="2" charset="2"/>
              <a:buChar char="Ø"/>
              <a:tabLst>
                <a:tab pos="4845050" algn="l"/>
              </a:tabLst>
              <a:defRPr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/>
              </a:rPr>
              <a:t>Radiation products (from retrievals) &amp; closure</a:t>
            </a:r>
            <a:br>
              <a:rPr lang="en-US" sz="1400" b="1" dirty="0">
                <a:solidFill>
                  <a:srgbClr val="000000"/>
                </a:solidFill>
                <a:latin typeface="Calibri" panose="020F0502020204030204"/>
                <a:ea typeface="ＭＳ Ｐゴシック"/>
                <a:cs typeface="Arial"/>
              </a:rPr>
            </a:b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H. Barker, J. Cole, M. Shephard, Z. Qu (Environment and Climate Change Canada); </a:t>
            </a:r>
            <a:b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</a:b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N. </a:t>
            </a:r>
            <a:r>
              <a:rPr lang="en-US" sz="1400" i="1" dirty="0" err="1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Villefranque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 (LMD/IPSL, France)</a:t>
            </a:r>
          </a:p>
          <a:p>
            <a:pPr marL="0" lvl="1">
              <a:tabLst>
                <a:tab pos="4845050" algn="l"/>
              </a:tabLst>
              <a:defRPr/>
            </a:pPr>
            <a:endParaRPr lang="en-US" sz="900" i="1" dirty="0">
              <a:solidFill>
                <a:srgbClr val="0070C0"/>
              </a:solidFill>
              <a:latin typeface="Calibri" panose="020F0502020204030204"/>
              <a:ea typeface="ＭＳ Ｐゴシック"/>
              <a:cs typeface="Arial"/>
            </a:endParaRPr>
          </a:p>
          <a:p>
            <a:pPr marL="0" lvl="1">
              <a:tabLst>
                <a:tab pos="4845050" algn="l"/>
              </a:tabLst>
              <a:defRPr/>
            </a:pPr>
            <a:endParaRPr lang="en-US" sz="900" i="1" dirty="0">
              <a:solidFill>
                <a:srgbClr val="0070C0"/>
              </a:solidFill>
              <a:latin typeface="Calibri" panose="020F0502020204030204"/>
              <a:ea typeface="ＭＳ Ｐゴシック"/>
              <a:cs typeface="Arial"/>
            </a:endParaRPr>
          </a:p>
          <a:p>
            <a:pPr marL="0" lvl="1">
              <a:tabLst>
                <a:tab pos="4845050" algn="l"/>
              </a:tabLst>
              <a:defRPr/>
            </a:pPr>
            <a:r>
              <a:rPr lang="en-US" sz="1600" b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ECMWF Assimilation </a:t>
            </a:r>
          </a:p>
          <a:p>
            <a:pPr marL="0" lvl="1">
              <a:tabLst>
                <a:tab pos="4845050" algn="l"/>
              </a:tabLst>
              <a:defRPr/>
            </a:pP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M. </a:t>
            </a:r>
            <a:r>
              <a:rPr lang="en-US" sz="1400" i="1" dirty="0" err="1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Janiskova</a:t>
            </a:r>
            <a:r>
              <a:rPr lang="en-US" sz="1400" i="1" dirty="0">
                <a:solidFill>
                  <a:srgbClr val="0070C0"/>
                </a:solidFill>
                <a:latin typeface="Calibri" panose="020F0502020204030204"/>
                <a:ea typeface="ＭＳ Ｐゴシック"/>
                <a:cs typeface="Arial"/>
              </a:rPr>
              <a:t>, M. Fielding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84207" y="93400"/>
            <a:ext cx="399750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Acknowledgments</a:t>
            </a:r>
          </a:p>
          <a:p>
            <a:endParaRPr lang="en-GB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EarthCARE Joint Mission Advisory Group</a:t>
            </a:r>
          </a:p>
          <a:p>
            <a:r>
              <a:rPr lang="en-GB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Co-chairs: </a:t>
            </a: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A.J. Illingworth, H. Okamoto</a:t>
            </a:r>
          </a:p>
          <a:p>
            <a:endParaRPr lang="en-GB" sz="5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Members: </a:t>
            </a: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</a:t>
            </a:r>
            <a:r>
              <a:rPr lang="en-GB" sz="1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Baldini</a:t>
            </a: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A. </a:t>
            </a:r>
            <a:r>
              <a:rPr lang="en-GB" sz="1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Battaglia</a:t>
            </a: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H. </a:t>
            </a:r>
            <a:r>
              <a:rPr lang="en-GB" sz="1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Chepfer</a:t>
            </a: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N. </a:t>
            </a:r>
            <a:r>
              <a:rPr lang="en-GB" sz="1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Clerbaux</a:t>
            </a: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Cole, J. </a:t>
            </a:r>
            <a:r>
              <a:rPr lang="en-GB" sz="1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Delanoë</a:t>
            </a: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D. Donovan, J. Fischer, S. </a:t>
            </a:r>
            <a:r>
              <a:rPr lang="en-GB" sz="1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Groß</a:t>
            </a: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R. Hogan, T.Y. Nakajima, T. </a:t>
            </a:r>
            <a:r>
              <a:rPr lang="en-GB" sz="1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Nishizawa</a:t>
            </a: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Y. </a:t>
            </a:r>
            <a:r>
              <a:rPr lang="en-GB" sz="1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Ohno</a:t>
            </a: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Satoh, K. Suzuki, N. Takahashi, U. </a:t>
            </a:r>
            <a:r>
              <a:rPr lang="en-GB" sz="1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Wandinger</a:t>
            </a:r>
            <a:endParaRPr lang="en-GB" sz="14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5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Observers: </a:t>
            </a:r>
            <a:r>
              <a:rPr lang="en-GB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 Kato, G. Stephens, B. Stevens, D. Vane, D. Winker </a:t>
            </a:r>
          </a:p>
        </p:txBody>
      </p:sp>
      <p:pic>
        <p:nvPicPr>
          <p:cNvPr id="15" name="Picture 3" descr="C:\Users\Tobias Wehr\Documents\MISSION - EarthCARE\Papers and Publications\00 BAMS article Illingworth et al 2013\BAMS-cover-page-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8" y="2941893"/>
            <a:ext cx="2025119" cy="268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438054" y="2863388"/>
            <a:ext cx="173497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873125">
              <a:defRPr sz="2000" b="1" i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defTabSz="873125">
              <a:defRPr sz="2000" b="1" i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defTabSz="873125">
              <a:defRPr sz="2000" b="1" i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defTabSz="873125">
              <a:defRPr sz="2000" b="1" i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defTabSz="873125">
              <a:defRPr sz="2000" b="1" i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defTabSz="873125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defTabSz="873125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defTabSz="873125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defTabSz="873125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0" i="0" dirty="0">
                <a:latin typeface="Calibri" pitchFamily="34" charset="0"/>
                <a:cs typeface="Calibri" pitchFamily="34" charset="0"/>
              </a:rPr>
              <a:t>A. J. Illingworth</a:t>
            </a:r>
            <a:r>
              <a:rPr lang="en-US" sz="1200" b="0" dirty="0">
                <a:latin typeface="Calibri" pitchFamily="34" charset="0"/>
                <a:cs typeface="Calibri" pitchFamily="34" charset="0"/>
              </a:rPr>
              <a:t> et al.</a:t>
            </a:r>
          </a:p>
          <a:p>
            <a:pPr>
              <a:spcBef>
                <a:spcPct val="50000"/>
              </a:spcBef>
            </a:pPr>
            <a:r>
              <a:rPr lang="en-US" sz="1200" b="0" i="0" dirty="0">
                <a:latin typeface="Calibri" pitchFamily="34" charset="0"/>
                <a:cs typeface="Calibri" pitchFamily="34" charset="0"/>
              </a:rPr>
              <a:t>The EarthCARE satellite: The next step forward in global measurements of clouds, aerosols, precipitation and radiation</a:t>
            </a:r>
          </a:p>
          <a:p>
            <a:pPr>
              <a:spcBef>
                <a:spcPct val="50000"/>
              </a:spcBef>
            </a:pPr>
            <a:r>
              <a:rPr lang="en-US" sz="1200" b="0" i="0" dirty="0">
                <a:latin typeface="Calibri" pitchFamily="34" charset="0"/>
                <a:cs typeface="Calibri" pitchFamily="34" charset="0"/>
                <a:hlinkClick r:id="rId3"/>
              </a:rPr>
              <a:t>http://journals.ametsoc.org/doi/pdf/10.1175/BAMS-D-12-00227.1</a:t>
            </a:r>
            <a:endParaRPr lang="en-US" sz="1200" b="0" i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32" y="0"/>
            <a:ext cx="9144000" cy="6858000"/>
          </a:xfrm>
          <a:prstGeom prst="rect">
            <a:avLst/>
          </a:prstGeom>
        </p:spPr>
      </p:pic>
      <p:pic>
        <p:nvPicPr>
          <p:cNvPr id="6" name="Picture 10" descr="JAXA_logo_japanese-english transpar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1" y="116632"/>
            <a:ext cx="588173" cy="3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181" y="-208002"/>
            <a:ext cx="1607677" cy="1009306"/>
          </a:xfrm>
          <a:prstGeom prst="rect">
            <a:avLst/>
          </a:prstGeom>
        </p:spPr>
      </p:pic>
      <p:sp>
        <p:nvSpPr>
          <p:cNvPr id="9" name="Content Placeholder 10"/>
          <p:cNvSpPr txBox="1">
            <a:spLocks/>
          </p:cNvSpPr>
          <p:nvPr/>
        </p:nvSpPr>
        <p:spPr>
          <a:xfrm>
            <a:off x="280021" y="1412776"/>
            <a:ext cx="6961351" cy="48878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EarthCARE</a:t>
            </a: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Observations: </a:t>
            </a:r>
          </a:p>
          <a:p>
            <a:pPr marL="514350" indent="-285750" fontAlgn="auto"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Cloud profiles (ice, liquid, mixed), </a:t>
            </a:r>
            <a:r>
              <a:rPr lang="en-US" sz="1800" dirty="0" smtClean="0">
                <a:solidFill>
                  <a:prstClr val="white"/>
                </a:solidFill>
                <a:latin typeface="Calibri" panose="020F0502020204030204"/>
              </a:rPr>
              <a:t/>
            </a:r>
            <a:br>
              <a:rPr lang="en-US" sz="1800" dirty="0" smtClean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1800" dirty="0" smtClean="0">
                <a:solidFill>
                  <a:prstClr val="white"/>
                </a:solidFill>
                <a:latin typeface="Calibri" panose="020F0502020204030204"/>
              </a:rPr>
              <a:t>cloud </a:t>
            </a: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coverage, precipitation</a:t>
            </a:r>
          </a:p>
          <a:p>
            <a:pPr marL="514350" indent="-285750" fontAlgn="auto"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Aerosol profiles</a:t>
            </a:r>
          </a:p>
          <a:p>
            <a:pPr marL="514350" indent="-285750" fontAlgn="auto"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Broad-band Solar &amp; Thermal Radiation</a:t>
            </a:r>
          </a:p>
          <a:p>
            <a:pPr fontAlgn="auto"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Satellite and Payload</a:t>
            </a:r>
          </a:p>
          <a:p>
            <a:pPr fontAlgn="auto"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Sun-sync. orbit at 393 km, 14:00 hours descending node</a:t>
            </a:r>
          </a:p>
          <a:p>
            <a:pPr fontAlgn="auto"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UV Lidar with high spectral resolution receiver</a:t>
            </a:r>
          </a:p>
          <a:p>
            <a:pPr fontAlgn="auto"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W-band Cloud Radar with Doppler (contribution JAXA)</a:t>
            </a:r>
          </a:p>
          <a:p>
            <a:pPr fontAlgn="auto"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Imager and Broad-Band Radiometer</a:t>
            </a:r>
          </a:p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 panose="020F0502020204030204"/>
              </a:rPr>
              <a:t>Launch October </a:t>
            </a: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2023</a:t>
            </a:r>
          </a:p>
          <a:p>
            <a:pPr fontAlgn="auto"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10"/>
          <p:cNvSpPr txBox="1">
            <a:spLocks/>
          </p:cNvSpPr>
          <p:nvPr/>
        </p:nvSpPr>
        <p:spPr>
          <a:xfrm>
            <a:off x="7696845" y="801304"/>
            <a:ext cx="4153039" cy="48878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CPR – 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</a:rPr>
              <a:t>Cloud Profiling Radar</a:t>
            </a:r>
            <a:br>
              <a:rPr lang="en-US" sz="2000" dirty="0" smtClean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</a:rPr>
              <a:t>W-Band with Doppler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prstClr val="white"/>
              </a:solidFill>
              <a:latin typeface="Calibri" panose="020F0502020204030204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</a:rPr>
              <a:t>ATLID – Atmospheric Lidar</a:t>
            </a:r>
            <a:br>
              <a:rPr lang="en-US" sz="2000" dirty="0" smtClean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</a:rPr>
              <a:t>355 nm HSRL with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</a:rPr>
              <a:t>depol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</a:rPr>
              <a:t>. channel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prstClr val="white"/>
              </a:solidFill>
              <a:latin typeface="Calibri" panose="020F0502020204030204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</a:rPr>
              <a:t>MSI – Multi-Spectral Imager</a:t>
            </a:r>
            <a:br>
              <a:rPr lang="en-US" sz="2000" dirty="0" smtClean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</a:rPr>
              <a:t>4 solar, 3 thermal channels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 smtClean="0">
              <a:solidFill>
                <a:prstClr val="white"/>
              </a:solidFill>
              <a:latin typeface="Calibri" panose="020F0502020204030204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</a:rPr>
              <a:t>BBR – Broad-Band Radiometer</a:t>
            </a:r>
            <a:br>
              <a:rPr lang="en-US" sz="2000" dirty="0" smtClean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</a:rPr>
              <a:t>3 </a:t>
            </a:r>
            <a:r>
              <a:rPr lang="en-US" sz="2000" dirty="0" err="1" smtClean="0">
                <a:solidFill>
                  <a:prstClr val="white"/>
                </a:solidFill>
                <a:latin typeface="Calibri" panose="020F0502020204030204"/>
              </a:rPr>
              <a:t>FoV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</a:rPr>
              <a:t> (forward, nadir, backwards), broadband solar and thermal channel</a:t>
            </a: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  <a:p>
            <a:pPr fontAlgn="auto"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26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65767" y="0"/>
            <a:ext cx="1742902" cy="1072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69" y="5785658"/>
            <a:ext cx="12192000" cy="1072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9378783" y="6400802"/>
            <a:ext cx="2743200" cy="365125"/>
          </a:xfr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6106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2212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8319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4425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3053182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3663818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4274454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4885091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A0756C-33DC-45D1-8CE9-A603DFA7D1E1}" type="slidenum">
              <a:rPr lang="en-GB" smtClean="0">
                <a:solidFill>
                  <a:prstClr val="white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3" y="282"/>
            <a:ext cx="9700695" cy="68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269799" y="4978560"/>
            <a:ext cx="8663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ESA L2b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85917" y="3789040"/>
            <a:ext cx="2902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Box 26"/>
          <p:cNvSpPr txBox="1"/>
          <p:nvPr/>
        </p:nvSpPr>
        <p:spPr>
          <a:xfrm>
            <a:off x="1230325" y="3690087"/>
            <a:ext cx="864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ESA L2a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32349" y="0"/>
            <a:ext cx="201622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oup 6"/>
          <p:cNvGrpSpPr/>
          <p:nvPr/>
        </p:nvGrpSpPr>
        <p:grpSpPr>
          <a:xfrm>
            <a:off x="3448373" y="377377"/>
            <a:ext cx="7881215" cy="4690017"/>
            <a:chOff x="3448373" y="377377"/>
            <a:chExt cx="7881215" cy="4690017"/>
          </a:xfrm>
        </p:grpSpPr>
        <p:sp>
          <p:nvSpPr>
            <p:cNvPr id="42" name="Oval 41"/>
            <p:cNvSpPr/>
            <p:nvPr/>
          </p:nvSpPr>
          <p:spPr>
            <a:xfrm>
              <a:off x="3448373" y="3690087"/>
              <a:ext cx="864096" cy="891041"/>
            </a:xfrm>
            <a:prstGeom prst="ellipse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Oval 42"/>
            <p:cNvSpPr/>
            <p:nvPr/>
          </p:nvSpPr>
          <p:spPr>
            <a:xfrm>
              <a:off x="5968653" y="4176353"/>
              <a:ext cx="864096" cy="891041"/>
            </a:xfrm>
            <a:prstGeom prst="ellipse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3853543" y="2204864"/>
              <a:ext cx="818966" cy="749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42" idx="0"/>
            </p:cNvCxnSpPr>
            <p:nvPr/>
          </p:nvCxnSpPr>
          <p:spPr>
            <a:xfrm>
              <a:off x="3880421" y="2204864"/>
              <a:ext cx="0" cy="1485223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222168" y="2476919"/>
              <a:ext cx="3164" cy="1027277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195176" y="3471705"/>
              <a:ext cx="2225721" cy="7610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395776" y="3471705"/>
              <a:ext cx="4925" cy="685367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672509" y="377377"/>
              <a:ext cx="6657079" cy="280076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rgbClr val="0066FF"/>
              </a:solidFill>
            </a:ln>
          </p:spPr>
          <p:txBody>
            <a:bodyPr wrap="none" rtlCol="0">
              <a:spAutoFit/>
            </a:bodyPr>
            <a:lstStyle/>
            <a:p>
              <a:endParaRPr lang="en-GB" dirty="0" smtClean="0"/>
            </a:p>
            <a:p>
              <a:pPr marL="87313"/>
              <a:r>
                <a:rPr lang="en-GB" b="1" dirty="0" smtClean="0">
                  <a:solidFill>
                    <a:srgbClr val="0066FF"/>
                  </a:solidFill>
                </a:rPr>
                <a:t>Nomenclature of data products</a:t>
              </a:r>
            </a:p>
            <a:p>
              <a:pPr marL="87313"/>
              <a:endParaRPr lang="en-GB" dirty="0"/>
            </a:p>
            <a:p>
              <a:pPr marL="87313">
                <a:tabLst>
                  <a:tab pos="1252538" algn="l"/>
                </a:tabLst>
              </a:pPr>
              <a:r>
                <a:rPr lang="en-GB" dirty="0" smtClean="0">
                  <a:solidFill>
                    <a:srgbClr val="FF0000"/>
                  </a:solidFill>
                </a:rPr>
                <a:t>YYY</a:t>
              </a:r>
              <a:r>
                <a:rPr lang="en-GB" dirty="0" smtClean="0"/>
                <a:t>-</a:t>
              </a:r>
              <a:r>
                <a:rPr lang="en-GB" dirty="0" smtClean="0">
                  <a:solidFill>
                    <a:srgbClr val="00B050"/>
                  </a:solidFill>
                </a:rPr>
                <a:t>ZZZ</a:t>
              </a:r>
              <a:r>
                <a:rPr lang="en-GB" dirty="0" smtClean="0"/>
                <a:t>	</a:t>
              </a:r>
              <a:r>
                <a:rPr lang="en-GB" dirty="0" smtClean="0">
                  <a:solidFill>
                    <a:srgbClr val="FF0000"/>
                  </a:solidFill>
                </a:rPr>
                <a:t>YYY</a:t>
              </a:r>
              <a:r>
                <a:rPr lang="en-GB" dirty="0" smtClean="0"/>
                <a:t>: instrument IDs, </a:t>
              </a:r>
              <a:r>
                <a:rPr lang="en-GB" dirty="0" smtClean="0">
                  <a:solidFill>
                    <a:srgbClr val="00B050"/>
                  </a:solidFill>
                </a:rPr>
                <a:t>ZZZ</a:t>
              </a:r>
              <a:r>
                <a:rPr lang="en-GB" dirty="0" smtClean="0"/>
                <a:t>: content reference</a:t>
              </a:r>
            </a:p>
            <a:p>
              <a:pPr marL="87313"/>
              <a:endParaRPr lang="en-GB" dirty="0"/>
            </a:p>
            <a:p>
              <a:pPr marL="87313"/>
              <a:r>
                <a:rPr lang="en-GB" dirty="0" smtClean="0"/>
                <a:t>Examples:</a:t>
              </a:r>
            </a:p>
            <a:p>
              <a:pPr marL="87313">
                <a:tabLst>
                  <a:tab pos="1252538" algn="l"/>
                </a:tabLst>
              </a:pPr>
              <a:r>
                <a:rPr lang="en-GB" dirty="0" smtClean="0">
                  <a:solidFill>
                    <a:srgbClr val="FF0000"/>
                  </a:solidFill>
                </a:rPr>
                <a:t>A</a:t>
              </a:r>
              <a:r>
                <a:rPr lang="en-GB" dirty="0" smtClean="0"/>
                <a:t>-</a:t>
              </a:r>
              <a:r>
                <a:rPr lang="en-GB" dirty="0" smtClean="0">
                  <a:solidFill>
                    <a:srgbClr val="00B050"/>
                  </a:solidFill>
                </a:rPr>
                <a:t>FM</a:t>
              </a:r>
              <a:r>
                <a:rPr lang="en-GB" dirty="0" smtClean="0"/>
                <a:t>	</a:t>
              </a:r>
              <a:r>
                <a:rPr lang="en-GB" dirty="0" smtClean="0">
                  <a:solidFill>
                    <a:srgbClr val="FF0000"/>
                  </a:solidFill>
                </a:rPr>
                <a:t>A</a:t>
              </a:r>
              <a:r>
                <a:rPr lang="en-GB" dirty="0" smtClean="0"/>
                <a:t>TLID-derived </a:t>
              </a:r>
              <a:r>
                <a:rPr lang="en-GB" dirty="0" smtClean="0">
                  <a:solidFill>
                    <a:srgbClr val="00B050"/>
                  </a:solidFill>
                </a:rPr>
                <a:t>F</a:t>
              </a:r>
              <a:r>
                <a:rPr lang="en-GB" dirty="0" smtClean="0"/>
                <a:t>eature </a:t>
              </a:r>
              <a:r>
                <a:rPr lang="en-GB" dirty="0" smtClean="0">
                  <a:solidFill>
                    <a:srgbClr val="00B050"/>
                  </a:solidFill>
                </a:rPr>
                <a:t>M</a:t>
              </a:r>
              <a:r>
                <a:rPr lang="en-GB" dirty="0" smtClean="0"/>
                <a:t>ask</a:t>
              </a:r>
            </a:p>
            <a:p>
              <a:pPr marL="87313">
                <a:tabLst>
                  <a:tab pos="1252538" algn="l"/>
                </a:tabLst>
              </a:pPr>
              <a:r>
                <a:rPr lang="en-GB" dirty="0" smtClean="0">
                  <a:solidFill>
                    <a:srgbClr val="FF0000"/>
                  </a:solidFill>
                </a:rPr>
                <a:t>AM</a:t>
              </a:r>
              <a:r>
                <a:rPr lang="en-GB" dirty="0" smtClean="0"/>
                <a:t>-</a:t>
              </a:r>
              <a:r>
                <a:rPr lang="en-GB" dirty="0" smtClean="0">
                  <a:solidFill>
                    <a:srgbClr val="00B050"/>
                  </a:solidFill>
                </a:rPr>
                <a:t>CTH</a:t>
              </a:r>
              <a:r>
                <a:rPr lang="en-GB" dirty="0" smtClean="0"/>
                <a:t>	</a:t>
              </a:r>
              <a:r>
                <a:rPr lang="en-GB" dirty="0" smtClean="0">
                  <a:solidFill>
                    <a:srgbClr val="FF0000"/>
                  </a:solidFill>
                </a:rPr>
                <a:t>A</a:t>
              </a:r>
              <a:r>
                <a:rPr lang="en-GB" dirty="0" smtClean="0"/>
                <a:t>TLID &amp; </a:t>
              </a:r>
              <a:r>
                <a:rPr lang="en-GB" dirty="0" smtClean="0">
                  <a:solidFill>
                    <a:srgbClr val="FF0000"/>
                  </a:solidFill>
                </a:rPr>
                <a:t>M</a:t>
              </a:r>
              <a:r>
                <a:rPr lang="en-GB" dirty="0" smtClean="0"/>
                <a:t>SI-derived </a:t>
              </a:r>
              <a:r>
                <a:rPr lang="en-GB" dirty="0" smtClean="0">
                  <a:solidFill>
                    <a:srgbClr val="00B050"/>
                  </a:solidFill>
                </a:rPr>
                <a:t>C</a:t>
              </a:r>
              <a:r>
                <a:rPr lang="en-GB" dirty="0" smtClean="0"/>
                <a:t>loud </a:t>
              </a:r>
              <a:r>
                <a:rPr lang="en-GB" dirty="0" smtClean="0">
                  <a:solidFill>
                    <a:srgbClr val="00B050"/>
                  </a:solidFill>
                </a:rPr>
                <a:t>T</a:t>
              </a:r>
              <a:r>
                <a:rPr lang="en-GB" dirty="0" smtClean="0"/>
                <a:t>op </a:t>
              </a:r>
              <a:r>
                <a:rPr lang="en-GB" dirty="0" smtClean="0">
                  <a:solidFill>
                    <a:srgbClr val="00B050"/>
                  </a:solidFill>
                </a:rPr>
                <a:t>H</a:t>
              </a:r>
              <a:r>
                <a:rPr lang="en-GB" dirty="0" smtClean="0"/>
                <a:t>eight</a:t>
              </a:r>
            </a:p>
            <a:p>
              <a:pPr marL="87313">
                <a:tabLst>
                  <a:tab pos="1252538" algn="l"/>
                </a:tabLst>
              </a:pPr>
              <a:endParaRPr lang="en-GB" dirty="0"/>
            </a:p>
            <a:p>
              <a:pPr marL="87313">
                <a:tabLst>
                  <a:tab pos="1252538" algn="l"/>
                </a:tabLst>
              </a:pPr>
              <a:r>
                <a:rPr lang="en-GB" sz="1400" dirty="0" smtClean="0"/>
                <a:t>Exception: supporting products X-MET &amp; X-JSG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4200211" y="2491991"/>
              <a:ext cx="472298" cy="905"/>
            </a:xfrm>
            <a:prstGeom prst="line">
              <a:avLst/>
            </a:prstGeom>
            <a:ln w="5715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731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65767" y="0"/>
            <a:ext cx="1742902" cy="1072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69" y="5785658"/>
            <a:ext cx="12192000" cy="1072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9378783" y="6400802"/>
            <a:ext cx="2743200" cy="365125"/>
          </a:xfr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6106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2212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8319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4425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3053182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3663818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4274454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4885091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A0756C-33DC-45D1-8CE9-A603DFA7D1E1}" type="slidenum">
              <a:rPr lang="en-GB" smtClean="0">
                <a:solidFill>
                  <a:prstClr val="white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3" y="282"/>
            <a:ext cx="9700695" cy="68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64085" y="283"/>
            <a:ext cx="39893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66FF"/>
                </a:solidFill>
                <a:latin typeface="Calibri" panose="020F0502020204030204"/>
              </a:rPr>
              <a:t>EarthCARE Data Product Tree</a:t>
            </a:r>
            <a:endParaRPr lang="de-DE" sz="2400" dirty="0">
              <a:solidFill>
                <a:srgbClr val="0066FF"/>
              </a:solidFill>
              <a:latin typeface="Calibri" panose="020F050202020403020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348470" y="1"/>
            <a:ext cx="1923790" cy="701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indent="-190500"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CC0000"/>
                </a:solidFill>
                <a:latin typeface="Verdana" pitchFamily="34" charset="0"/>
              </a:rPr>
              <a:t>ESA data products</a:t>
            </a:r>
            <a:r>
              <a:rPr lang="en-GB" sz="1200" dirty="0">
                <a:solidFill>
                  <a:srgbClr val="0000FF"/>
                </a:solidFill>
                <a:latin typeface="Verdana" pitchFamily="34" charset="0"/>
              </a:rPr>
              <a:t> will be produced operationally by the ESA ground segment located at ESRIN. </a:t>
            </a:r>
            <a:endParaRPr lang="en-GB" sz="1200" b="1" dirty="0">
              <a:solidFill>
                <a:srgbClr val="CC0000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200" b="1" dirty="0">
              <a:solidFill>
                <a:srgbClr val="CC0000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CC0000"/>
                </a:solidFill>
                <a:latin typeface="Verdana" pitchFamily="34" charset="0"/>
              </a:rPr>
              <a:t>JAXA data products</a:t>
            </a:r>
            <a:r>
              <a:rPr lang="en-GB" sz="1200" b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GB" sz="1200" dirty="0">
                <a:solidFill>
                  <a:srgbClr val="0000FF"/>
                </a:solidFill>
                <a:latin typeface="Verdana" pitchFamily="34" charset="0"/>
              </a:rPr>
              <a:t>fall in two categories: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00FF"/>
                </a:solidFill>
                <a:latin typeface="Verdana" pitchFamily="34" charset="0"/>
              </a:rPr>
              <a:t>Standard Products</a:t>
            </a:r>
            <a:r>
              <a:rPr lang="en-GB" sz="1200" dirty="0">
                <a:solidFill>
                  <a:srgbClr val="0000FF"/>
                </a:solidFill>
                <a:latin typeface="Verdana" pitchFamily="34" charset="0"/>
              </a:rPr>
              <a:t>: produced and released by JAXA Mission Operation System: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FF"/>
                </a:solidFill>
                <a:latin typeface="Verdana" pitchFamily="34" charset="0"/>
              </a:rPr>
              <a:t>(1) CPR echo and cloud products; (2) ATLID feature &amp; target mask, aerosol &amp; cloud products, PBL height; (3) MSI cloud products; (4) CPR-ATLID synergistic cloud products; (5) CPR-ATLID-MSI synergistic cloud products; (6) Four-sensor synergy radiative products.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00FF"/>
                </a:solidFill>
                <a:latin typeface="Verdana" pitchFamily="34" charset="0"/>
              </a:rPr>
              <a:t>Research Products:</a:t>
            </a:r>
            <a:r>
              <a:rPr lang="en-GB" sz="1200" dirty="0">
                <a:solidFill>
                  <a:srgbClr val="0000FF"/>
                </a:solidFill>
                <a:latin typeface="Verdana" pitchFamily="34" charset="0"/>
              </a:rPr>
              <a:t> processed by either JAXA/EORC or co-operating Japanese Laboratories, are single or multi-sensor cloud, aerosol, precipitation, snow and air motion products.</a:t>
            </a:r>
            <a:endParaRPr lang="en-US" sz="1200" dirty="0">
              <a:solidFill>
                <a:srgbClr val="0000FF"/>
              </a:solidFill>
              <a:latin typeface="Verdan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30325" y="103032"/>
            <a:ext cx="7992471" cy="2965364"/>
            <a:chOff x="1230325" y="103032"/>
            <a:chExt cx="7992471" cy="2965364"/>
          </a:xfrm>
        </p:grpSpPr>
        <p:sp>
          <p:nvSpPr>
            <p:cNvPr id="17" name="Rectangle 16"/>
            <p:cNvSpPr/>
            <p:nvPr/>
          </p:nvSpPr>
          <p:spPr>
            <a:xfrm>
              <a:off x="7845146" y="2276308"/>
              <a:ext cx="912487" cy="792088"/>
            </a:xfrm>
            <a:prstGeom prst="rect">
              <a:avLst/>
            </a:prstGeom>
            <a:solidFill>
              <a:srgbClr val="C8CABE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96245" y="692696"/>
              <a:ext cx="6926551" cy="1583612"/>
            </a:xfrm>
            <a:prstGeom prst="rect">
              <a:avLst/>
            </a:prstGeom>
            <a:solidFill>
              <a:srgbClr val="C8CABE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9731" y="2276308"/>
              <a:ext cx="2446984" cy="792088"/>
            </a:xfrm>
            <a:prstGeom prst="rect">
              <a:avLst/>
            </a:prstGeom>
            <a:solidFill>
              <a:srgbClr val="C8CABE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62906" y="103032"/>
              <a:ext cx="541302" cy="611838"/>
            </a:xfrm>
            <a:prstGeom prst="rect">
              <a:avLst/>
            </a:prstGeom>
            <a:solidFill>
              <a:srgbClr val="C8CABE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30325" y="692696"/>
              <a:ext cx="1065919" cy="504056"/>
            </a:xfrm>
            <a:prstGeom prst="rect">
              <a:avLst/>
            </a:prstGeom>
            <a:solidFill>
              <a:srgbClr val="C8CABE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919731" y="1655869"/>
            <a:ext cx="4213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L0 and L1 calibration products not distributed to regular users</a:t>
            </a:r>
            <a:endParaRPr lang="de-DE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1269799" y="4978560"/>
            <a:ext cx="8663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ESA L2b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85917" y="3789040"/>
            <a:ext cx="2902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Box 26"/>
          <p:cNvSpPr txBox="1"/>
          <p:nvPr/>
        </p:nvSpPr>
        <p:spPr>
          <a:xfrm>
            <a:off x="1230325" y="3690087"/>
            <a:ext cx="864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ESA L2a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216125" y="1169670"/>
            <a:ext cx="9036585" cy="2520417"/>
            <a:chOff x="1216125" y="1169670"/>
            <a:chExt cx="9036585" cy="2520417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1230323" y="1173480"/>
              <a:ext cx="4117" cy="251660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216125" y="1195874"/>
              <a:ext cx="1080120" cy="73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308860" y="1169670"/>
              <a:ext cx="0" cy="113538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296244" y="2276308"/>
              <a:ext cx="2623487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922520" y="2251710"/>
              <a:ext cx="0" cy="84201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919731" y="3068396"/>
              <a:ext cx="2446984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7353300" y="2244090"/>
              <a:ext cx="15241" cy="84963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366715" y="2276308"/>
              <a:ext cx="466741" cy="8051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818120" y="2259330"/>
              <a:ext cx="22860" cy="83439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833456" y="3062385"/>
              <a:ext cx="924177" cy="6011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8757633" y="2275744"/>
              <a:ext cx="5367" cy="825596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230323" y="3656408"/>
              <a:ext cx="8994374" cy="73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10224697" y="2275744"/>
              <a:ext cx="0" cy="1414343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743950" y="2270760"/>
              <a:ext cx="1508760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217148" y="3657883"/>
            <a:ext cx="9007551" cy="1298593"/>
            <a:chOff x="1217148" y="3657883"/>
            <a:chExt cx="9007551" cy="1298593"/>
          </a:xfrm>
        </p:grpSpPr>
        <p:sp>
          <p:nvSpPr>
            <p:cNvPr id="6" name="Rectangle 5"/>
            <p:cNvSpPr/>
            <p:nvPr/>
          </p:nvSpPr>
          <p:spPr>
            <a:xfrm>
              <a:off x="1230328" y="3657883"/>
              <a:ext cx="8994371" cy="1288473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 flipH="1">
              <a:off x="1217148" y="4125479"/>
              <a:ext cx="1151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B050"/>
                  </a:solidFill>
                  <a:latin typeface="Calibri" panose="020F0502020204030204"/>
                </a:rPr>
                <a:t>geophysical retrievals per instrument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00B050"/>
                  </a:solidFill>
                  <a:latin typeface="Calibri" panose="020F0502020204030204"/>
                  <a:sym typeface="Wingdings" panose="05000000000000000000" pitchFamily="2" charset="2"/>
                </a:rPr>
                <a:t> 14 products</a:t>
              </a:r>
              <a:endParaRPr lang="de-DE" sz="1200" dirty="0">
                <a:solidFill>
                  <a:srgbClr val="00B050"/>
                </a:solidFill>
                <a:latin typeface="Calibri" panose="020F0502020204030204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230325" y="3689705"/>
              <a:ext cx="993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ESA L2a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232383" y="4947960"/>
            <a:ext cx="8994371" cy="1848298"/>
            <a:chOff x="1232383" y="4947960"/>
            <a:chExt cx="8994371" cy="1848298"/>
          </a:xfrm>
        </p:grpSpPr>
        <p:sp>
          <p:nvSpPr>
            <p:cNvPr id="107" name="Rectangle 106"/>
            <p:cNvSpPr/>
            <p:nvPr/>
          </p:nvSpPr>
          <p:spPr>
            <a:xfrm>
              <a:off x="1232383" y="4947960"/>
              <a:ext cx="8994371" cy="184542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 flipH="1">
              <a:off x="1250968" y="6334593"/>
              <a:ext cx="2036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>
                  <a:solidFill>
                    <a:srgbClr val="FF0000"/>
                  </a:solidFill>
                  <a:latin typeface="Calibri" panose="020F0502020204030204"/>
                </a:rPr>
                <a:t>synergistic </a:t>
              </a:r>
              <a:r>
                <a:rPr lang="en-GB" sz="1200" dirty="0" smtClean="0">
                  <a:solidFill>
                    <a:srgbClr val="FF0000"/>
                  </a:solidFill>
                  <a:latin typeface="Calibri" panose="020F0502020204030204"/>
                </a:rPr>
                <a:t>retrievals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 smtClean="0">
                  <a:solidFill>
                    <a:srgbClr val="FF0000"/>
                  </a:solidFill>
                  <a:latin typeface="Calibri" panose="020F0502020204030204"/>
                  <a:sym typeface="Wingdings" panose="05000000000000000000" pitchFamily="2" charset="2"/>
                </a:rPr>
                <a:t> </a:t>
              </a:r>
              <a:r>
                <a:rPr lang="en-GB" sz="1200" dirty="0" smtClean="0">
                  <a:solidFill>
                    <a:srgbClr val="FF0000"/>
                  </a:solidFill>
                  <a:latin typeface="Calibri" panose="020F0502020204030204"/>
                </a:rPr>
                <a:t>11 products</a:t>
              </a:r>
              <a:endParaRPr lang="de-DE" sz="120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269027" y="4980520"/>
              <a:ext cx="9552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ESA L2b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73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65767" y="0"/>
            <a:ext cx="1742902" cy="1072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69" y="5785658"/>
            <a:ext cx="12192000" cy="1072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9378783" y="6400802"/>
            <a:ext cx="2743200" cy="365125"/>
          </a:xfr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6106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2212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8319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4425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3053182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3663818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4274454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4885091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A0756C-33DC-45D1-8CE9-A603DFA7D1E1}" type="slidenum">
              <a:rPr lang="en-GB" smtClean="0">
                <a:solidFill>
                  <a:prstClr val="white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3" y="282"/>
            <a:ext cx="9700695" cy="68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64085" y="283"/>
            <a:ext cx="39893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66FF"/>
                </a:solidFill>
                <a:latin typeface="Calibri" panose="020F0502020204030204"/>
              </a:rPr>
              <a:t>EarthCARE Data Product Tree</a:t>
            </a:r>
            <a:endParaRPr lang="de-DE" sz="2400" dirty="0">
              <a:solidFill>
                <a:srgbClr val="0066FF"/>
              </a:solidFill>
              <a:latin typeface="Calibri" panose="020F050202020403020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348470" y="1"/>
            <a:ext cx="1923790" cy="701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indent="-190500"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CC0000"/>
                </a:solidFill>
                <a:latin typeface="Verdana" pitchFamily="34" charset="0"/>
              </a:rPr>
              <a:t>ESA data products</a:t>
            </a:r>
            <a:r>
              <a:rPr lang="en-GB" sz="1200" dirty="0">
                <a:solidFill>
                  <a:srgbClr val="0000FF"/>
                </a:solidFill>
                <a:latin typeface="Verdana" pitchFamily="34" charset="0"/>
              </a:rPr>
              <a:t> will be produced operationally by the ESA ground segment located at ESRIN. </a:t>
            </a:r>
            <a:endParaRPr lang="en-GB" sz="1200" b="1" dirty="0">
              <a:solidFill>
                <a:srgbClr val="CC0000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200" b="1" dirty="0">
              <a:solidFill>
                <a:srgbClr val="CC0000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CC0000"/>
                </a:solidFill>
                <a:latin typeface="Verdana" pitchFamily="34" charset="0"/>
              </a:rPr>
              <a:t>JAXA data products</a:t>
            </a:r>
            <a:r>
              <a:rPr lang="en-GB" sz="1200" b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GB" sz="1200" dirty="0">
                <a:solidFill>
                  <a:srgbClr val="0000FF"/>
                </a:solidFill>
                <a:latin typeface="Verdana" pitchFamily="34" charset="0"/>
              </a:rPr>
              <a:t>fall in two categories: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00FF"/>
                </a:solidFill>
                <a:latin typeface="Verdana" pitchFamily="34" charset="0"/>
              </a:rPr>
              <a:t>Standard Products</a:t>
            </a:r>
            <a:r>
              <a:rPr lang="en-GB" sz="1200" dirty="0">
                <a:solidFill>
                  <a:srgbClr val="0000FF"/>
                </a:solidFill>
                <a:latin typeface="Verdana" pitchFamily="34" charset="0"/>
              </a:rPr>
              <a:t>: produced and released by JAXA Mission Operation System: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FF"/>
                </a:solidFill>
                <a:latin typeface="Verdana" pitchFamily="34" charset="0"/>
              </a:rPr>
              <a:t>(1) CPR echo and cloud products; (2) ATLID feature &amp; target mask, aerosol &amp; cloud products, PBL height; (3) MSI cloud products; (4) CPR-ATLID synergistic cloud products; (5) CPR-ATLID-MSI synergistic cloud products; (6) Four-sensor synergy radiative products.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00FF"/>
                </a:solidFill>
                <a:latin typeface="Verdana" pitchFamily="34" charset="0"/>
              </a:rPr>
              <a:t>Research Products:</a:t>
            </a:r>
            <a:r>
              <a:rPr lang="en-GB" sz="1200" dirty="0">
                <a:solidFill>
                  <a:srgbClr val="0000FF"/>
                </a:solidFill>
                <a:latin typeface="Verdana" pitchFamily="34" charset="0"/>
              </a:rPr>
              <a:t> processed by either JAXA/EORC or co-operating Japanese Laboratories, are single or multi-sensor cloud, aerosol, precipitation, snow and air motion products.</a:t>
            </a:r>
            <a:endParaRPr lang="en-US" sz="1200" dirty="0">
              <a:solidFill>
                <a:srgbClr val="0000FF"/>
              </a:solidFill>
              <a:latin typeface="Verdan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30325" y="103032"/>
            <a:ext cx="7992471" cy="2965364"/>
            <a:chOff x="1230325" y="103032"/>
            <a:chExt cx="7992471" cy="2965364"/>
          </a:xfrm>
        </p:grpSpPr>
        <p:sp>
          <p:nvSpPr>
            <p:cNvPr id="17" name="Rectangle 16"/>
            <p:cNvSpPr/>
            <p:nvPr/>
          </p:nvSpPr>
          <p:spPr>
            <a:xfrm>
              <a:off x="7845146" y="2276308"/>
              <a:ext cx="912487" cy="792088"/>
            </a:xfrm>
            <a:prstGeom prst="rect">
              <a:avLst/>
            </a:prstGeom>
            <a:solidFill>
              <a:srgbClr val="C8CABE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96245" y="692696"/>
              <a:ext cx="6926551" cy="1583612"/>
            </a:xfrm>
            <a:prstGeom prst="rect">
              <a:avLst/>
            </a:prstGeom>
            <a:solidFill>
              <a:srgbClr val="C8CABE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9731" y="2276308"/>
              <a:ext cx="2446984" cy="792088"/>
            </a:xfrm>
            <a:prstGeom prst="rect">
              <a:avLst/>
            </a:prstGeom>
            <a:solidFill>
              <a:srgbClr val="C8CABE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62906" y="103032"/>
              <a:ext cx="541302" cy="611838"/>
            </a:xfrm>
            <a:prstGeom prst="rect">
              <a:avLst/>
            </a:prstGeom>
            <a:solidFill>
              <a:srgbClr val="C8CABE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30325" y="692696"/>
              <a:ext cx="1065919" cy="504056"/>
            </a:xfrm>
            <a:prstGeom prst="rect">
              <a:avLst/>
            </a:prstGeom>
            <a:solidFill>
              <a:srgbClr val="C8CABE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919731" y="1655869"/>
            <a:ext cx="4213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L0 and L1 calibration products not distributed to regular users</a:t>
            </a:r>
            <a:endParaRPr lang="de-DE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1269799" y="4978560"/>
            <a:ext cx="8663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ESA L2b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85917" y="3789040"/>
            <a:ext cx="2902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Box 26"/>
          <p:cNvSpPr txBox="1"/>
          <p:nvPr/>
        </p:nvSpPr>
        <p:spPr>
          <a:xfrm>
            <a:off x="1230325" y="3690087"/>
            <a:ext cx="864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ESA L2a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5749" y="829039"/>
            <a:ext cx="3816424" cy="116955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X-MET: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meteorological forecast data collocated with EarthCARE swath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used for data product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provided by ECMWF</a:t>
            </a:r>
            <a:endParaRPr lang="de-DE" sz="1400" dirty="0"/>
          </a:p>
        </p:txBody>
      </p:sp>
      <p:sp>
        <p:nvSpPr>
          <p:cNvPr id="8" name="Oval 7"/>
          <p:cNvSpPr/>
          <p:nvPr/>
        </p:nvSpPr>
        <p:spPr>
          <a:xfrm>
            <a:off x="1693352" y="1577907"/>
            <a:ext cx="674901" cy="720795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oup 15"/>
          <p:cNvGrpSpPr/>
          <p:nvPr/>
        </p:nvGrpSpPr>
        <p:grpSpPr>
          <a:xfrm>
            <a:off x="3384777" y="2075826"/>
            <a:ext cx="7768453" cy="2000548"/>
            <a:chOff x="3384777" y="2075826"/>
            <a:chExt cx="7015184" cy="2000548"/>
          </a:xfrm>
        </p:grpSpPr>
        <p:sp>
          <p:nvSpPr>
            <p:cNvPr id="43" name="TextBox 42"/>
            <p:cNvSpPr txBox="1"/>
            <p:nvPr/>
          </p:nvSpPr>
          <p:spPr>
            <a:xfrm>
              <a:off x="5299820" y="2075826"/>
              <a:ext cx="5100141" cy="200054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X-JSG: Joint Standard Grid</a:t>
              </a:r>
            </a:p>
            <a:p>
              <a:r>
                <a:rPr lang="en-GB" sz="1400" dirty="0" smtClean="0"/>
                <a:t>used as retrieval grid for many L2 data products</a:t>
              </a:r>
            </a:p>
            <a:p>
              <a:endParaRPr lang="en-GB" sz="1400" dirty="0" smtClean="0"/>
            </a:p>
            <a:p>
              <a:endParaRPr lang="en-GB" sz="1400" dirty="0" smtClean="0"/>
            </a:p>
            <a:p>
              <a:r>
                <a:rPr lang="en-GB" sz="1400" dirty="0" smtClean="0"/>
                <a:t>Definition: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3052763" algn="l"/>
                </a:tabLst>
              </a:pPr>
              <a:r>
                <a:rPr lang="en-GB" sz="1400" dirty="0" smtClean="0"/>
                <a:t>vertical, following </a:t>
              </a:r>
              <a:r>
                <a:rPr lang="en-GB" sz="1400" dirty="0" err="1" smtClean="0"/>
                <a:t>lidar</a:t>
              </a:r>
              <a:r>
                <a:rPr lang="en-GB" sz="1400" dirty="0" smtClean="0"/>
                <a:t>:	approx. 103 m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3052763" algn="l"/>
                </a:tabLst>
              </a:pPr>
              <a:r>
                <a:rPr lang="en-GB" sz="1400" dirty="0" smtClean="0"/>
                <a:t>along-track, following radar*:	approx. 1 km </a:t>
              </a:r>
              <a:br>
                <a:rPr lang="en-GB" sz="1400" dirty="0" smtClean="0"/>
              </a:br>
              <a:r>
                <a:rPr lang="en-GB" sz="1200" dirty="0" smtClean="0"/>
                <a:t>*2 radar pixels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3052763" algn="l"/>
                </a:tabLst>
              </a:pPr>
              <a:r>
                <a:rPr lang="en-GB" sz="1400" dirty="0" smtClean="0"/>
                <a:t>across-track resolution: 	fixed 1 km </a:t>
              </a:r>
              <a:endParaRPr lang="de-DE" sz="14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3384777" y="2934482"/>
              <a:ext cx="674901" cy="720795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Straight Connector 11"/>
            <p:cNvCxnSpPr>
              <a:stCxn id="45" idx="6"/>
              <a:endCxn id="43" idx="1"/>
            </p:cNvCxnSpPr>
            <p:nvPr/>
          </p:nvCxnSpPr>
          <p:spPr>
            <a:xfrm flipV="1">
              <a:off x="4059678" y="3076100"/>
              <a:ext cx="1240141" cy="21878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>
            <a:stCxn id="8" idx="7"/>
            <a:endCxn id="7" idx="1"/>
          </p:cNvCxnSpPr>
          <p:nvPr/>
        </p:nvCxnSpPr>
        <p:spPr>
          <a:xfrm flipV="1">
            <a:off x="2269416" y="1413815"/>
            <a:ext cx="436333" cy="26965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24603" y="103032"/>
            <a:ext cx="40121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66FF"/>
                </a:solidFill>
              </a:rPr>
              <a:t>X-MET and X-JSG Products         </a:t>
            </a:r>
            <a:endParaRPr lang="de-DE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65767" y="0"/>
            <a:ext cx="1742902" cy="1072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69" y="5785658"/>
            <a:ext cx="12192000" cy="1072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9378783" y="6400802"/>
            <a:ext cx="2743200" cy="365125"/>
          </a:xfr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6106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2212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8319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44254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3053182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3663818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4274454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4885091" algn="l" defTabSz="1221273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A0756C-33DC-45D1-8CE9-A603DFA7D1E1}" type="slidenum">
              <a:rPr lang="en-GB" smtClean="0">
                <a:solidFill>
                  <a:prstClr val="white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3" y="282"/>
            <a:ext cx="9700695" cy="68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64085" y="283"/>
            <a:ext cx="39893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66FF"/>
                </a:solidFill>
                <a:latin typeface="Calibri" panose="020F0502020204030204"/>
              </a:rPr>
              <a:t>EarthCARE Data Product Tree</a:t>
            </a:r>
            <a:endParaRPr lang="de-DE" sz="2400" dirty="0">
              <a:solidFill>
                <a:srgbClr val="0066FF"/>
              </a:solidFill>
              <a:latin typeface="Calibri" panose="020F050202020403020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348470" y="1"/>
            <a:ext cx="1923790" cy="701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indent="-190500"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CC0000"/>
                </a:solidFill>
                <a:latin typeface="Verdana" pitchFamily="34" charset="0"/>
              </a:rPr>
              <a:t>ESA data products</a:t>
            </a:r>
            <a:r>
              <a:rPr lang="en-GB" sz="1200" dirty="0">
                <a:solidFill>
                  <a:srgbClr val="0000FF"/>
                </a:solidFill>
                <a:latin typeface="Verdana" pitchFamily="34" charset="0"/>
              </a:rPr>
              <a:t> will be produced operationally by the ESA ground segment located at ESRIN. </a:t>
            </a:r>
            <a:endParaRPr lang="en-GB" sz="1200" b="1" dirty="0">
              <a:solidFill>
                <a:srgbClr val="CC0000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200" b="1" dirty="0">
              <a:solidFill>
                <a:srgbClr val="CC0000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CC0000"/>
                </a:solidFill>
                <a:latin typeface="Verdana" pitchFamily="34" charset="0"/>
              </a:rPr>
              <a:t>JAXA data products</a:t>
            </a:r>
            <a:r>
              <a:rPr lang="en-GB" sz="1200" b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GB" sz="1200" dirty="0">
                <a:solidFill>
                  <a:srgbClr val="0000FF"/>
                </a:solidFill>
                <a:latin typeface="Verdana" pitchFamily="34" charset="0"/>
              </a:rPr>
              <a:t>fall in two categories: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00FF"/>
                </a:solidFill>
                <a:latin typeface="Verdana" pitchFamily="34" charset="0"/>
              </a:rPr>
              <a:t>Standard Products</a:t>
            </a:r>
            <a:r>
              <a:rPr lang="en-GB" sz="1200" dirty="0">
                <a:solidFill>
                  <a:srgbClr val="0000FF"/>
                </a:solidFill>
                <a:latin typeface="Verdana" pitchFamily="34" charset="0"/>
              </a:rPr>
              <a:t>: produced and released by JAXA Mission Operation System: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FF"/>
                </a:solidFill>
                <a:latin typeface="Verdana" pitchFamily="34" charset="0"/>
              </a:rPr>
              <a:t>(1) CPR echo and cloud products; (2) ATLID feature &amp; target mask, aerosol &amp; cloud products, PBL height; (3) MSI cloud products; (4) CPR-ATLID synergistic cloud products; (5) CPR-ATLID-MSI synergistic cloud products; (6) Four-sensor synergy radiative products.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0000FF"/>
                </a:solidFill>
                <a:latin typeface="Verdana" pitchFamily="34" charset="0"/>
              </a:rPr>
              <a:t>Research Products:</a:t>
            </a:r>
            <a:r>
              <a:rPr lang="en-GB" sz="1200" dirty="0">
                <a:solidFill>
                  <a:srgbClr val="0000FF"/>
                </a:solidFill>
                <a:latin typeface="Verdana" pitchFamily="34" charset="0"/>
              </a:rPr>
              <a:t> processed by either JAXA/EORC or co-operating Japanese Laboratories, are single or multi-sensor cloud, aerosol, precipitation, snow and air motion products.</a:t>
            </a:r>
            <a:endParaRPr lang="en-US" sz="1200" dirty="0">
              <a:solidFill>
                <a:srgbClr val="0000FF"/>
              </a:solidFill>
              <a:latin typeface="Verdan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30325" y="103032"/>
            <a:ext cx="7992471" cy="2965364"/>
            <a:chOff x="1230325" y="103032"/>
            <a:chExt cx="7992471" cy="2965364"/>
          </a:xfrm>
        </p:grpSpPr>
        <p:sp>
          <p:nvSpPr>
            <p:cNvPr id="17" name="Rectangle 16"/>
            <p:cNvSpPr/>
            <p:nvPr/>
          </p:nvSpPr>
          <p:spPr>
            <a:xfrm>
              <a:off x="7845146" y="2276308"/>
              <a:ext cx="912487" cy="792088"/>
            </a:xfrm>
            <a:prstGeom prst="rect">
              <a:avLst/>
            </a:prstGeom>
            <a:solidFill>
              <a:srgbClr val="C8CABE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96245" y="692696"/>
              <a:ext cx="6926551" cy="1583612"/>
            </a:xfrm>
            <a:prstGeom prst="rect">
              <a:avLst/>
            </a:prstGeom>
            <a:solidFill>
              <a:srgbClr val="C8CABE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9731" y="2276308"/>
              <a:ext cx="2446984" cy="792088"/>
            </a:xfrm>
            <a:prstGeom prst="rect">
              <a:avLst/>
            </a:prstGeom>
            <a:solidFill>
              <a:srgbClr val="C8CABE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62906" y="103032"/>
              <a:ext cx="541302" cy="611838"/>
            </a:xfrm>
            <a:prstGeom prst="rect">
              <a:avLst/>
            </a:prstGeom>
            <a:solidFill>
              <a:srgbClr val="C8CABE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30325" y="692696"/>
              <a:ext cx="1065919" cy="504056"/>
            </a:xfrm>
            <a:prstGeom prst="rect">
              <a:avLst/>
            </a:prstGeom>
            <a:solidFill>
              <a:srgbClr val="C8CABE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919731" y="1655869"/>
            <a:ext cx="4213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L0 and L1 calibration products not distributed to regular users</a:t>
            </a:r>
            <a:endParaRPr lang="de-DE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1269799" y="4978560"/>
            <a:ext cx="8663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ESA L2b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85917" y="3789040"/>
            <a:ext cx="2902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Box 26"/>
          <p:cNvSpPr txBox="1"/>
          <p:nvPr/>
        </p:nvSpPr>
        <p:spPr>
          <a:xfrm>
            <a:off x="1230325" y="3690087"/>
            <a:ext cx="864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ESA L2a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1893" y="789877"/>
            <a:ext cx="3816424" cy="738664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C-NOM: </a:t>
            </a:r>
          </a:p>
          <a:p>
            <a:r>
              <a:rPr lang="en-GB" sz="1400" dirty="0" smtClean="0"/>
              <a:t>radar reflectivity (</a:t>
            </a:r>
            <a:r>
              <a:rPr lang="en-GB" sz="1400" dirty="0" err="1" smtClean="0"/>
              <a:t>dBZ</a:t>
            </a:r>
            <a:r>
              <a:rPr lang="en-GB" sz="1400" dirty="0" smtClean="0"/>
              <a:t>)</a:t>
            </a:r>
          </a:p>
          <a:p>
            <a:r>
              <a:rPr lang="en-GB" sz="1400" dirty="0" smtClean="0"/>
              <a:t>Doppler velocity (m/s) </a:t>
            </a:r>
            <a:endParaRPr lang="de-DE" sz="1400" dirty="0"/>
          </a:p>
        </p:txBody>
      </p:sp>
      <p:sp>
        <p:nvSpPr>
          <p:cNvPr id="8" name="Oval 7"/>
          <p:cNvSpPr/>
          <p:nvPr/>
        </p:nvSpPr>
        <p:spPr>
          <a:xfrm>
            <a:off x="2883897" y="2293872"/>
            <a:ext cx="674901" cy="72079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8" name="Straight Connector 47"/>
          <p:cNvCxnSpPr>
            <a:stCxn id="8" idx="0"/>
            <a:endCxn id="7" idx="2"/>
          </p:cNvCxnSpPr>
          <p:nvPr/>
        </p:nvCxnSpPr>
        <p:spPr>
          <a:xfrm flipV="1">
            <a:off x="3221348" y="1528541"/>
            <a:ext cx="28757" cy="76533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362799" y="749441"/>
            <a:ext cx="5013467" cy="2261482"/>
            <a:chOff x="4362799" y="749441"/>
            <a:chExt cx="5013467" cy="2261482"/>
          </a:xfrm>
        </p:grpSpPr>
        <p:sp>
          <p:nvSpPr>
            <p:cNvPr id="49" name="Oval 48"/>
            <p:cNvSpPr/>
            <p:nvPr/>
          </p:nvSpPr>
          <p:spPr>
            <a:xfrm>
              <a:off x="4362799" y="2290128"/>
              <a:ext cx="674901" cy="720795"/>
            </a:xfrm>
            <a:prstGeom prst="ellipse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559842" y="749441"/>
              <a:ext cx="3816424" cy="95410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A-NOM: </a:t>
              </a:r>
            </a:p>
            <a:p>
              <a:r>
                <a:rPr lang="en-GB" sz="1400" dirty="0" smtClean="0"/>
                <a:t>attenuated backscatter in </a:t>
              </a:r>
            </a:p>
            <a:p>
              <a:r>
                <a:rPr lang="en-GB" sz="1400" dirty="0" smtClean="0"/>
                <a:t>“Mie” channel, “Rayleigh” channel, cross-polar channel</a:t>
              </a:r>
              <a:endParaRPr lang="de-DE" sz="1400" dirty="0"/>
            </a:p>
          </p:txBody>
        </p:sp>
        <p:cxnSp>
          <p:nvCxnSpPr>
            <p:cNvPr id="55" name="Straight Connector 54"/>
            <p:cNvCxnSpPr>
              <a:stCxn id="49" idx="7"/>
              <a:endCxn id="54" idx="2"/>
            </p:cNvCxnSpPr>
            <p:nvPr/>
          </p:nvCxnSpPr>
          <p:spPr>
            <a:xfrm flipV="1">
              <a:off x="4938863" y="1703548"/>
              <a:ext cx="2529191" cy="692138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884502" y="2207641"/>
            <a:ext cx="6101518" cy="4410693"/>
            <a:chOff x="1884502" y="2207641"/>
            <a:chExt cx="6101518" cy="4410693"/>
          </a:xfrm>
        </p:grpSpPr>
        <p:sp>
          <p:nvSpPr>
            <p:cNvPr id="51" name="Oval 50"/>
            <p:cNvSpPr/>
            <p:nvPr/>
          </p:nvSpPr>
          <p:spPr>
            <a:xfrm>
              <a:off x="7061859" y="2207641"/>
              <a:ext cx="924161" cy="1581399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84502" y="3325125"/>
              <a:ext cx="3816424" cy="32932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M-NOM: </a:t>
              </a:r>
            </a:p>
            <a:p>
              <a:r>
                <a:rPr lang="en-GB" sz="1400" dirty="0" smtClean="0"/>
                <a:t>radiances in solar channels</a:t>
              </a:r>
            </a:p>
            <a:p>
              <a:r>
                <a:rPr lang="en-GB" sz="1400" dirty="0" smtClean="0"/>
                <a:t>T</a:t>
              </a:r>
              <a:r>
                <a:rPr lang="en-GB" sz="1400" baseline="-25000" dirty="0" smtClean="0"/>
                <a:t>B</a:t>
              </a:r>
              <a:r>
                <a:rPr lang="en-GB" sz="1400" dirty="0" smtClean="0"/>
                <a:t> in thermal channels</a:t>
              </a:r>
            </a:p>
            <a:p>
              <a:endParaRPr lang="en-GB" sz="1400" dirty="0" smtClean="0"/>
            </a:p>
            <a:p>
              <a:r>
                <a:rPr lang="en-GB" sz="1400" dirty="0" smtClean="0"/>
                <a:t>M-RGR:</a:t>
              </a:r>
              <a:endParaRPr lang="de-DE" sz="1400" dirty="0" smtClean="0"/>
            </a:p>
            <a:p>
              <a:r>
                <a:rPr lang="en-GB" sz="1400" dirty="0"/>
                <a:t>radiances in solar </a:t>
              </a:r>
              <a:r>
                <a:rPr lang="en-GB" sz="1400" dirty="0" smtClean="0"/>
                <a:t>channels, re-gridded</a:t>
              </a:r>
              <a:endParaRPr lang="en-GB" sz="1400" dirty="0"/>
            </a:p>
            <a:p>
              <a:r>
                <a:rPr lang="en-GB" sz="1400" dirty="0"/>
                <a:t>T</a:t>
              </a:r>
              <a:r>
                <a:rPr lang="en-GB" sz="1400" baseline="-25000" dirty="0"/>
                <a:t>B</a:t>
              </a:r>
              <a:r>
                <a:rPr lang="en-GB" sz="1400" dirty="0"/>
                <a:t> in thermal </a:t>
              </a:r>
              <a:r>
                <a:rPr lang="en-GB" sz="1400" dirty="0" smtClean="0"/>
                <a:t>channels, re-gridded</a:t>
              </a:r>
              <a:endParaRPr lang="en-GB" sz="1400" dirty="0"/>
            </a:p>
            <a:p>
              <a:endParaRPr lang="en-GB" sz="1400" dirty="0" smtClean="0"/>
            </a:p>
            <a:p>
              <a:r>
                <a:rPr lang="en-GB" sz="1400" dirty="0" smtClean="0"/>
                <a:t>Since the seven channels of MSI are not accurately aligned, this product uses one (selectable) channel as reference and spatially re-samples all other channels to the reference channels, so that all channels are fully aligned. </a:t>
              </a:r>
            </a:p>
            <a:p>
              <a:r>
                <a:rPr lang="en-GB" sz="1200" dirty="0"/>
                <a:t>(</a:t>
              </a:r>
              <a:r>
                <a:rPr lang="en-GB" sz="1200" dirty="0" smtClean="0"/>
                <a:t>Note: on the MSI own grid, not on the JSG.)</a:t>
              </a:r>
            </a:p>
          </p:txBody>
        </p:sp>
        <p:cxnSp>
          <p:nvCxnSpPr>
            <p:cNvPr id="58" name="Straight Connector 57"/>
            <p:cNvCxnSpPr>
              <a:stCxn id="51" idx="2"/>
              <a:endCxn id="57" idx="3"/>
            </p:cNvCxnSpPr>
            <p:nvPr/>
          </p:nvCxnSpPr>
          <p:spPr>
            <a:xfrm flipH="1">
              <a:off x="5700926" y="2998341"/>
              <a:ext cx="1360933" cy="1973389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986020" y="2209338"/>
            <a:ext cx="4222649" cy="4627065"/>
            <a:chOff x="7986020" y="2209338"/>
            <a:chExt cx="4222649" cy="4627065"/>
          </a:xfrm>
        </p:grpSpPr>
        <p:sp>
          <p:nvSpPr>
            <p:cNvPr id="52" name="Oval 51"/>
            <p:cNvSpPr/>
            <p:nvPr/>
          </p:nvSpPr>
          <p:spPr>
            <a:xfrm>
              <a:off x="8607811" y="2209338"/>
              <a:ext cx="1137767" cy="844995"/>
            </a:xfrm>
            <a:prstGeom prst="ellipse">
              <a:avLst/>
            </a:prstGeom>
            <a:noFill/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986020" y="3235417"/>
              <a:ext cx="4222649" cy="360098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B-NOM: </a:t>
              </a:r>
            </a:p>
            <a:p>
              <a:r>
                <a:rPr lang="en-GB" sz="1400" dirty="0" smtClean="0"/>
                <a:t>Filtered SW and LW radiances</a:t>
              </a:r>
            </a:p>
            <a:p>
              <a:pPr>
                <a:tabLst>
                  <a:tab pos="1255713" algn="l"/>
                </a:tabLst>
              </a:pPr>
              <a:r>
                <a:rPr lang="en-GB" sz="1400" dirty="0" smtClean="0"/>
                <a:t>resolutions: 	10km x 10km (standard)</a:t>
              </a:r>
            </a:p>
            <a:p>
              <a:pPr>
                <a:tabLst>
                  <a:tab pos="1255713" algn="l"/>
                </a:tabLst>
              </a:pPr>
              <a:r>
                <a:rPr lang="en-GB" sz="1400" dirty="0"/>
                <a:t>	</a:t>
              </a:r>
              <a:r>
                <a:rPr lang="en-GB" sz="1400" dirty="0" smtClean="0"/>
                <a:t>5km x 10km (small)</a:t>
              </a:r>
            </a:p>
            <a:p>
              <a:pPr>
                <a:tabLst>
                  <a:tab pos="1255713" algn="l"/>
                </a:tabLst>
              </a:pPr>
              <a:r>
                <a:rPr lang="en-GB" sz="1400" dirty="0"/>
                <a:t>	</a:t>
              </a:r>
              <a:r>
                <a:rPr lang="en-GB" sz="1400" dirty="0" smtClean="0"/>
                <a:t>17/28km x 10km (full)</a:t>
              </a:r>
            </a:p>
            <a:p>
              <a:endParaRPr lang="en-GB" sz="1400" dirty="0" smtClean="0"/>
            </a:p>
            <a:p>
              <a:r>
                <a:rPr lang="en-GB" sz="1400" dirty="0" smtClean="0"/>
                <a:t>B-SNG:</a:t>
              </a:r>
            </a:p>
            <a:p>
              <a:r>
                <a:rPr lang="en-GB" sz="1400" dirty="0" smtClean="0"/>
                <a:t>Filtered SW and LW radiances </a:t>
              </a:r>
            </a:p>
            <a:p>
              <a:r>
                <a:rPr lang="en-GB" sz="1400" dirty="0" smtClean="0"/>
                <a:t>high resolution corresponding to along-track sampling and detector resolution</a:t>
              </a:r>
              <a:br>
                <a:rPr lang="en-GB" sz="1400" dirty="0" smtClean="0"/>
              </a:br>
              <a:r>
                <a:rPr lang="en-GB" sz="1400" dirty="0" smtClean="0">
                  <a:sym typeface="Wingdings" panose="05000000000000000000" pitchFamily="2" charset="2"/>
                </a:rPr>
                <a:t> usage: customise spatial resolution</a:t>
              </a:r>
            </a:p>
            <a:p>
              <a:endParaRPr lang="en-GB" sz="1400" dirty="0">
                <a:sym typeface="Wingdings" panose="05000000000000000000" pitchFamily="2" charset="2"/>
              </a:endParaRPr>
            </a:p>
            <a:p>
              <a:r>
                <a:rPr lang="en-GB" sz="1200" dirty="0" smtClean="0">
                  <a:sym typeface="Wingdings" panose="05000000000000000000" pitchFamily="2" charset="2"/>
                </a:rPr>
                <a:t>Note: These data products contain filtered radiances, which are</a:t>
              </a:r>
              <a:r>
                <a:rPr lang="en-GB" sz="12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 scientifically not directly useable</a:t>
              </a:r>
              <a:r>
                <a:rPr lang="en-GB" sz="1200" dirty="0" smtClean="0">
                  <a:sym typeface="Wingdings" panose="05000000000000000000" pitchFamily="2" charset="2"/>
                </a:rPr>
                <a:t>, before unfiltering has happened. Therefore: </a:t>
              </a:r>
              <a:r>
                <a:rPr lang="en-GB" sz="12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science users advised to use BM-RAD product!</a:t>
              </a:r>
              <a:endParaRPr lang="en-GB" sz="12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63" name="Straight Connector 62"/>
            <p:cNvCxnSpPr>
              <a:stCxn id="52" idx="4"/>
              <a:endCxn id="61" idx="0"/>
            </p:cNvCxnSpPr>
            <p:nvPr/>
          </p:nvCxnSpPr>
          <p:spPr>
            <a:xfrm>
              <a:off x="9176695" y="3054333"/>
              <a:ext cx="920650" cy="181084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1424603" y="103032"/>
            <a:ext cx="38951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66FF"/>
                </a:solidFill>
              </a:rPr>
              <a:t>Level 1 Products                      </a:t>
            </a:r>
            <a:endParaRPr lang="de-DE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2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69" y="-14494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858952" y="1530287"/>
            <a:ext cx="451681" cy="2223848"/>
          </a:xfrm>
          <a:prstGeom prst="downArrow">
            <a:avLst>
              <a:gd name="adj1" fmla="val 50000"/>
              <a:gd name="adj2" fmla="val 39373"/>
            </a:avLst>
          </a:prstGeom>
          <a:solidFill>
            <a:srgbClr val="CCC1D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" name="Bent-Up Arrow 3"/>
          <p:cNvSpPr/>
          <p:nvPr/>
        </p:nvSpPr>
        <p:spPr bwMode="auto">
          <a:xfrm rot="5400000" flipV="1">
            <a:off x="4975330" y="2564903"/>
            <a:ext cx="3128703" cy="975397"/>
          </a:xfrm>
          <a:prstGeom prst="bentUpArrow">
            <a:avLst>
              <a:gd name="adj1" fmla="val 25000"/>
              <a:gd name="adj2" fmla="val 25000"/>
              <a:gd name="adj3" fmla="val 23919"/>
            </a:avLst>
          </a:prstGeom>
          <a:solidFill>
            <a:srgbClr val="DAEFC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60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" name="Bent-Up Arrow 4"/>
          <p:cNvSpPr/>
          <p:nvPr/>
        </p:nvSpPr>
        <p:spPr bwMode="auto">
          <a:xfrm rot="16200000" flipH="1" flipV="1">
            <a:off x="1133689" y="2605211"/>
            <a:ext cx="3128703" cy="978856"/>
          </a:xfrm>
          <a:prstGeom prst="bentUpArrow">
            <a:avLst>
              <a:gd name="adj1" fmla="val 25000"/>
              <a:gd name="adj2" fmla="val 25000"/>
              <a:gd name="adj3" fmla="val 23919"/>
            </a:avLst>
          </a:prstGeom>
          <a:solidFill>
            <a:srgbClr val="FFFFA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14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7125" y="3754135"/>
            <a:ext cx="2712299" cy="877313"/>
          </a:xfrm>
          <a:prstGeom prst="rect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Synergistic </a:t>
            </a:r>
            <a:r>
              <a:rPr lang="en-GB" sz="1600" b="1" kern="0" dirty="0">
                <a:solidFill>
                  <a:srgbClr val="403152"/>
                </a:solidFill>
                <a:latin typeface="Calibri"/>
              </a:rPr>
              <a:t>Level</a:t>
            </a:r>
            <a:r>
              <a:rPr lang="en-GB" sz="1600" b="1" kern="0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 2b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1. Target cl</a:t>
            </a:r>
            <a:r>
              <a:rPr lang="en-GB" sz="1600" kern="0" dirty="0">
                <a:solidFill>
                  <a:srgbClr val="403152"/>
                </a:solidFill>
                <a:latin typeface="Calibri"/>
              </a:rPr>
              <a:t>assification 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403152"/>
                </a:solidFill>
                <a:latin typeface="Calibri"/>
              </a:rPr>
              <a:t>2. Cloud &amp; </a:t>
            </a:r>
            <a:r>
              <a:rPr lang="en-GB" sz="1600" kern="0" dirty="0" err="1">
                <a:solidFill>
                  <a:srgbClr val="403152"/>
                </a:solidFill>
                <a:latin typeface="Calibri"/>
              </a:rPr>
              <a:t>aer</a:t>
            </a:r>
            <a:r>
              <a:rPr lang="en-GB" sz="1600" kern="0" dirty="0">
                <a:solidFill>
                  <a:srgbClr val="403152"/>
                </a:solidFill>
                <a:latin typeface="Calibri"/>
              </a:rPr>
              <a:t>. prof. at x-sec</a:t>
            </a:r>
          </a:p>
        </p:txBody>
      </p:sp>
      <p:sp>
        <p:nvSpPr>
          <p:cNvPr id="7" name="Down Arrow 6"/>
          <p:cNvSpPr/>
          <p:nvPr/>
        </p:nvSpPr>
        <p:spPr>
          <a:xfrm rot="2690651">
            <a:off x="6012518" y="3596840"/>
            <a:ext cx="451681" cy="314595"/>
          </a:xfrm>
          <a:prstGeom prst="downArrow">
            <a:avLst/>
          </a:prstGeom>
          <a:solidFill>
            <a:srgbClr val="DAEFC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60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" name="Down Arrow 7"/>
          <p:cNvSpPr/>
          <p:nvPr/>
        </p:nvSpPr>
        <p:spPr>
          <a:xfrm rot="19092758">
            <a:off x="2750880" y="3550101"/>
            <a:ext cx="451681" cy="336193"/>
          </a:xfrm>
          <a:prstGeom prst="downArrow">
            <a:avLst/>
          </a:prstGeom>
          <a:solidFill>
            <a:srgbClr val="FFFFA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14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380334" y="3508526"/>
            <a:ext cx="451681" cy="245609"/>
          </a:xfrm>
          <a:prstGeom prst="downArrow">
            <a:avLst>
              <a:gd name="adj1" fmla="val 50000"/>
              <a:gd name="adj2" fmla="val 69543"/>
            </a:avLst>
          </a:prstGeom>
          <a:solidFill>
            <a:srgbClr val="CCC1D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56321" y="195096"/>
            <a:ext cx="2712299" cy="1303504"/>
          </a:xfrm>
          <a:prstGeom prst="rect">
            <a:avLst/>
          </a:prstGeom>
          <a:solidFill>
            <a:srgbClr val="CCC1D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1F497D"/>
                </a:solidFill>
                <a:latin typeface="Calibri"/>
              </a:rPr>
              <a:t>ATLID Level 1b </a:t>
            </a:r>
            <a:r>
              <a:rPr lang="en-GB" sz="1600" kern="0" dirty="0">
                <a:solidFill>
                  <a:srgbClr val="1F497D"/>
                </a:solidFill>
                <a:latin typeface="Calibri"/>
              </a:rPr>
              <a:t>(ESA)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1F497D"/>
                </a:solidFill>
                <a:latin typeface="Calibri"/>
              </a:rPr>
              <a:t>Attenuated backscatter in </a:t>
            </a:r>
          </a:p>
          <a:p>
            <a:pPr marL="228594" indent="-228594" defTabSz="12191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kern="0" dirty="0">
                <a:solidFill>
                  <a:srgbClr val="1F497D"/>
                </a:solidFill>
                <a:latin typeface="Calibri"/>
              </a:rPr>
              <a:t>Rayleigh channel</a:t>
            </a:r>
          </a:p>
          <a:p>
            <a:pPr marL="228594" indent="-228594" defTabSz="12191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kern="0" dirty="0">
                <a:solidFill>
                  <a:srgbClr val="1F497D"/>
                </a:solidFill>
                <a:latin typeface="Calibri"/>
              </a:rPr>
              <a:t>Co-polar Mie channel</a:t>
            </a:r>
          </a:p>
          <a:p>
            <a:pPr marL="228594" indent="-228594" defTabSz="12191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kern="0" dirty="0">
                <a:solidFill>
                  <a:srgbClr val="1F497D"/>
                </a:solidFill>
                <a:latin typeface="Calibri"/>
              </a:rPr>
              <a:t>Cross-polar Mie channel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378" y="195096"/>
            <a:ext cx="2712299" cy="1303504"/>
          </a:xfrm>
          <a:prstGeom prst="rect">
            <a:avLst/>
          </a:prstGeom>
          <a:solidFill>
            <a:srgbClr val="FFFFA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4F6228"/>
                </a:solidFill>
                <a:latin typeface="Calibri"/>
              </a:rPr>
              <a:t>CPR Level 1b </a:t>
            </a:r>
            <a:r>
              <a:rPr lang="en-GB" sz="1600" kern="0" dirty="0">
                <a:solidFill>
                  <a:srgbClr val="4F6228"/>
                </a:solidFill>
                <a:latin typeface="Calibri"/>
              </a:rPr>
              <a:t>(JAXA) 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4F6228"/>
                </a:solidFill>
                <a:latin typeface="Calibri"/>
              </a:rPr>
              <a:t>Radar reflectivity and Doppler velocity profiles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25159" y="195096"/>
            <a:ext cx="2710084" cy="1303504"/>
          </a:xfrm>
          <a:prstGeom prst="rect">
            <a:avLst/>
          </a:prstGeom>
          <a:solidFill>
            <a:srgbClr val="DAEFC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MSI Level 1b/c </a:t>
            </a:r>
            <a:r>
              <a:rPr lang="en-GB" sz="1600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(ESA)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TOA radiances for four solar channels, TOA brightness temperatures for three thermal channels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82714" y="1877498"/>
            <a:ext cx="2712297" cy="1574399"/>
          </a:xfrm>
          <a:prstGeom prst="rect">
            <a:avLst/>
          </a:prstGeom>
          <a:solidFill>
            <a:srgbClr val="CCC1D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1F497D"/>
                </a:solidFill>
                <a:latin typeface="Calibri"/>
              </a:rPr>
              <a:t>ATLID Level 2a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1F497D"/>
                </a:solidFill>
                <a:latin typeface="Calibri"/>
              </a:rPr>
              <a:t>Feature mask and target classification, extinction, backscatter &amp; </a:t>
            </a:r>
            <a:r>
              <a:rPr lang="en-GB" sz="1600" kern="0" dirty="0" err="1">
                <a:solidFill>
                  <a:srgbClr val="1F497D"/>
                </a:solidFill>
                <a:latin typeface="Calibri"/>
              </a:rPr>
              <a:t>depol</a:t>
            </a:r>
            <a:r>
              <a:rPr lang="en-GB" sz="1600" kern="0" dirty="0">
                <a:solidFill>
                  <a:srgbClr val="1F497D"/>
                </a:solidFill>
                <a:latin typeface="Calibri"/>
              </a:rPr>
              <a:t>. profiles, aerosol properties, ice cloud properties, ...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4767" y="1854603"/>
            <a:ext cx="2712299" cy="1574399"/>
          </a:xfrm>
          <a:prstGeom prst="rect">
            <a:avLst/>
          </a:prstGeom>
          <a:solidFill>
            <a:srgbClr val="FFFFA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CPR Level 2a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Radar echo product, feature mask, cloud type, liquid and ice cloud properties, vertical motion, rain and snow estimates, ...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25161" y="1840108"/>
            <a:ext cx="2712297" cy="1574399"/>
          </a:xfrm>
          <a:prstGeom prst="rect">
            <a:avLst/>
          </a:prstGeom>
          <a:solidFill>
            <a:srgbClr val="DAEFC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MSI Level 2a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Cloud mask, cloud  micro-physical parameters, cloud top height, aerosol parameters, ...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1360470" y="1515791"/>
            <a:ext cx="451681" cy="324316"/>
          </a:xfrm>
          <a:prstGeom prst="downArrow">
            <a:avLst/>
          </a:prstGeom>
          <a:solidFill>
            <a:srgbClr val="FFFFA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407100" y="1530288"/>
            <a:ext cx="451681" cy="324315"/>
          </a:xfrm>
          <a:prstGeom prst="downArrow">
            <a:avLst/>
          </a:prstGeom>
          <a:solidFill>
            <a:srgbClr val="CCC1D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453731" y="1530288"/>
            <a:ext cx="451681" cy="324315"/>
          </a:xfrm>
          <a:prstGeom prst="downArrow">
            <a:avLst/>
          </a:prstGeom>
          <a:solidFill>
            <a:srgbClr val="DAEFC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321275" y="3718196"/>
            <a:ext cx="3599951" cy="143800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133" dirty="0">
                <a:solidFill>
                  <a:prstClr val="white"/>
                </a:solidFill>
                <a:latin typeface="Calibri" panose="020F0502020204030204"/>
              </a:rPr>
              <a:t>EarthCARE</a:t>
            </a:r>
            <a:br>
              <a:rPr lang="en-US" sz="2133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2133" dirty="0">
                <a:solidFill>
                  <a:prstClr val="white"/>
                </a:solidFill>
                <a:latin typeface="Calibri" panose="020F0502020204030204"/>
              </a:rPr>
              <a:t>Data Production</a:t>
            </a:r>
            <a:br>
              <a:rPr lang="en-US" sz="2133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2133" dirty="0">
                <a:solidFill>
                  <a:prstClr val="white"/>
                </a:solidFill>
                <a:latin typeface="Calibri" panose="020F0502020204030204"/>
              </a:rPr>
              <a:t>Model</a:t>
            </a:r>
            <a:endParaRPr lang="en-GB" sz="2133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746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667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Bent-Up Arrow 61"/>
          <p:cNvSpPr/>
          <p:nvPr/>
        </p:nvSpPr>
        <p:spPr bwMode="auto">
          <a:xfrm rot="5400000" flipV="1">
            <a:off x="4975330" y="2564903"/>
            <a:ext cx="3128703" cy="975397"/>
          </a:xfrm>
          <a:prstGeom prst="bentUpArrow">
            <a:avLst>
              <a:gd name="adj1" fmla="val 25000"/>
              <a:gd name="adj2" fmla="val 25000"/>
              <a:gd name="adj3" fmla="val 23919"/>
            </a:avLst>
          </a:prstGeom>
          <a:solidFill>
            <a:srgbClr val="DAEFC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60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325159" y="195096"/>
            <a:ext cx="2710084" cy="1303504"/>
          </a:xfrm>
          <a:prstGeom prst="rect">
            <a:avLst/>
          </a:prstGeom>
          <a:solidFill>
            <a:srgbClr val="DAEFC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MSI Level 1b/c </a:t>
            </a:r>
            <a:r>
              <a:rPr lang="en-GB" sz="1600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(ESA)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TOA radiances for four solar channels, TOA brightness temperatures for three thermal channels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325161" y="1840108"/>
            <a:ext cx="2712297" cy="1574399"/>
          </a:xfrm>
          <a:prstGeom prst="rect">
            <a:avLst/>
          </a:prstGeom>
          <a:solidFill>
            <a:srgbClr val="DAEFC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MSI Level 2a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Cloud mask, cloud  micro-physical parameters, cloud top height, aerosol parameters, ...</a:t>
            </a:r>
          </a:p>
        </p:txBody>
      </p:sp>
      <p:sp>
        <p:nvSpPr>
          <p:cNvPr id="61" name="Oval 60"/>
          <p:cNvSpPr/>
          <p:nvPr/>
        </p:nvSpPr>
        <p:spPr>
          <a:xfrm>
            <a:off x="7321275" y="3718196"/>
            <a:ext cx="3599951" cy="143800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133" dirty="0">
                <a:solidFill>
                  <a:prstClr val="white"/>
                </a:solidFill>
                <a:latin typeface="Calibri" panose="020F0502020204030204"/>
              </a:rPr>
              <a:t>EarthCARE</a:t>
            </a:r>
            <a:br>
              <a:rPr lang="en-US" sz="2133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2133" dirty="0">
                <a:solidFill>
                  <a:prstClr val="white"/>
                </a:solidFill>
                <a:latin typeface="Calibri" panose="020F0502020204030204"/>
              </a:rPr>
              <a:t>Data Production</a:t>
            </a:r>
            <a:br>
              <a:rPr lang="en-US" sz="2133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2133" dirty="0">
                <a:solidFill>
                  <a:prstClr val="white"/>
                </a:solidFill>
                <a:latin typeface="Calibri" panose="020F0502020204030204"/>
              </a:rPr>
              <a:t>Model</a:t>
            </a:r>
            <a:endParaRPr lang="en-GB" sz="213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4858952" y="1530287"/>
            <a:ext cx="451681" cy="2223848"/>
          </a:xfrm>
          <a:prstGeom prst="downArrow">
            <a:avLst>
              <a:gd name="adj1" fmla="val 50000"/>
              <a:gd name="adj2" fmla="val 39373"/>
            </a:avLst>
          </a:prstGeom>
          <a:solidFill>
            <a:srgbClr val="CCC1D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4" name="Bent-Up Arrow 33"/>
          <p:cNvSpPr/>
          <p:nvPr/>
        </p:nvSpPr>
        <p:spPr bwMode="auto">
          <a:xfrm rot="16200000" flipH="1" flipV="1">
            <a:off x="1133689" y="2605211"/>
            <a:ext cx="3128703" cy="978856"/>
          </a:xfrm>
          <a:prstGeom prst="bentUpArrow">
            <a:avLst>
              <a:gd name="adj1" fmla="val 25000"/>
              <a:gd name="adj2" fmla="val 25000"/>
              <a:gd name="adj3" fmla="val 23919"/>
            </a:avLst>
          </a:prstGeom>
          <a:solidFill>
            <a:srgbClr val="FFFFA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14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57125" y="3754135"/>
            <a:ext cx="2712299" cy="877313"/>
          </a:xfrm>
          <a:prstGeom prst="rect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Synergistic </a:t>
            </a:r>
            <a:r>
              <a:rPr lang="en-GB" sz="1600" b="1" kern="0" dirty="0">
                <a:solidFill>
                  <a:srgbClr val="403152"/>
                </a:solidFill>
                <a:latin typeface="Calibri"/>
              </a:rPr>
              <a:t>Level</a:t>
            </a:r>
            <a:r>
              <a:rPr lang="en-GB" sz="1600" b="1" kern="0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 2b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1. Target cl</a:t>
            </a:r>
            <a:r>
              <a:rPr lang="en-GB" sz="1600" kern="0" dirty="0">
                <a:solidFill>
                  <a:srgbClr val="403152"/>
                </a:solidFill>
                <a:latin typeface="Calibri"/>
              </a:rPr>
              <a:t>assification 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403152"/>
                </a:solidFill>
                <a:latin typeface="Calibri"/>
              </a:rPr>
              <a:t>2. Cloud &amp; </a:t>
            </a:r>
            <a:r>
              <a:rPr lang="en-GB" sz="1600" kern="0" dirty="0" err="1">
                <a:solidFill>
                  <a:srgbClr val="403152"/>
                </a:solidFill>
                <a:latin typeface="Calibri"/>
              </a:rPr>
              <a:t>aer</a:t>
            </a:r>
            <a:r>
              <a:rPr lang="en-GB" sz="1600" kern="0" dirty="0">
                <a:solidFill>
                  <a:srgbClr val="403152"/>
                </a:solidFill>
                <a:latin typeface="Calibri"/>
              </a:rPr>
              <a:t>. prof. at x-sec</a:t>
            </a:r>
          </a:p>
        </p:txBody>
      </p:sp>
      <p:sp>
        <p:nvSpPr>
          <p:cNvPr id="20" name="Down Arrow 19"/>
          <p:cNvSpPr/>
          <p:nvPr/>
        </p:nvSpPr>
        <p:spPr>
          <a:xfrm rot="2690651">
            <a:off x="6012518" y="3596840"/>
            <a:ext cx="451681" cy="314595"/>
          </a:xfrm>
          <a:prstGeom prst="downArrow">
            <a:avLst/>
          </a:prstGeom>
          <a:solidFill>
            <a:srgbClr val="DAEFC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60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" name="Down Arrow 20"/>
          <p:cNvSpPr/>
          <p:nvPr/>
        </p:nvSpPr>
        <p:spPr>
          <a:xfrm rot="19092758">
            <a:off x="2750880" y="3550101"/>
            <a:ext cx="451681" cy="336193"/>
          </a:xfrm>
          <a:prstGeom prst="downArrow">
            <a:avLst/>
          </a:prstGeom>
          <a:solidFill>
            <a:srgbClr val="FFFFA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14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380334" y="3508526"/>
            <a:ext cx="451681" cy="245609"/>
          </a:xfrm>
          <a:prstGeom prst="downArrow">
            <a:avLst>
              <a:gd name="adj1" fmla="val 50000"/>
              <a:gd name="adj2" fmla="val 69543"/>
            </a:avLst>
          </a:prstGeom>
          <a:solidFill>
            <a:srgbClr val="CCC1D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6321" y="195096"/>
            <a:ext cx="2712299" cy="1303504"/>
          </a:xfrm>
          <a:prstGeom prst="rect">
            <a:avLst/>
          </a:prstGeom>
          <a:solidFill>
            <a:srgbClr val="CCC1D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1F497D"/>
                </a:solidFill>
                <a:latin typeface="Calibri"/>
              </a:rPr>
              <a:t>ATLID Level 1b </a:t>
            </a:r>
            <a:r>
              <a:rPr lang="en-GB" sz="1600" kern="0" dirty="0">
                <a:solidFill>
                  <a:srgbClr val="1F497D"/>
                </a:solidFill>
                <a:latin typeface="Calibri"/>
              </a:rPr>
              <a:t>(ESA)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1F497D"/>
                </a:solidFill>
                <a:latin typeface="Calibri"/>
              </a:rPr>
              <a:t>Attenuated backscatter in </a:t>
            </a:r>
          </a:p>
          <a:p>
            <a:pPr marL="228594" indent="-228594" defTabSz="12191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kern="0" dirty="0">
                <a:solidFill>
                  <a:srgbClr val="1F497D"/>
                </a:solidFill>
                <a:latin typeface="Calibri"/>
              </a:rPr>
              <a:t>Rayleigh channel</a:t>
            </a:r>
          </a:p>
          <a:p>
            <a:pPr marL="228594" indent="-228594" defTabSz="12191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kern="0" dirty="0">
                <a:solidFill>
                  <a:srgbClr val="1F497D"/>
                </a:solidFill>
                <a:latin typeface="Calibri"/>
              </a:rPr>
              <a:t>Co-polar Mie channel</a:t>
            </a:r>
          </a:p>
          <a:p>
            <a:pPr marL="228594" indent="-228594" defTabSz="12191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kern="0" dirty="0">
                <a:solidFill>
                  <a:srgbClr val="1F497D"/>
                </a:solidFill>
                <a:latin typeface="Calibri"/>
              </a:rPr>
              <a:t>Cross-polar Mie channel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378" y="195096"/>
            <a:ext cx="2712299" cy="1303504"/>
          </a:xfrm>
          <a:prstGeom prst="rect">
            <a:avLst/>
          </a:prstGeom>
          <a:solidFill>
            <a:srgbClr val="FFFFA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4F6228"/>
                </a:solidFill>
                <a:latin typeface="Calibri"/>
              </a:rPr>
              <a:t>CPR Level 1b </a:t>
            </a:r>
            <a:r>
              <a:rPr lang="en-GB" sz="1600" kern="0" dirty="0">
                <a:solidFill>
                  <a:srgbClr val="4F6228"/>
                </a:solidFill>
                <a:latin typeface="Calibri"/>
              </a:rPr>
              <a:t>(JAXA) 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4F6228"/>
                </a:solidFill>
                <a:latin typeface="Calibri"/>
              </a:rPr>
              <a:t>Radar reflectivity and Doppler velocity profiles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282714" y="1877498"/>
            <a:ext cx="2712297" cy="1574399"/>
          </a:xfrm>
          <a:prstGeom prst="rect">
            <a:avLst/>
          </a:prstGeom>
          <a:solidFill>
            <a:srgbClr val="CCC1D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1F497D"/>
                </a:solidFill>
                <a:latin typeface="Calibri"/>
              </a:rPr>
              <a:t>ATLID Level 2a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1F497D"/>
                </a:solidFill>
                <a:latin typeface="Calibri"/>
              </a:rPr>
              <a:t>Feature mask and target classification, extinction, backscatter &amp; </a:t>
            </a:r>
            <a:r>
              <a:rPr lang="en-GB" sz="1600" kern="0" dirty="0" err="1">
                <a:solidFill>
                  <a:srgbClr val="1F497D"/>
                </a:solidFill>
                <a:latin typeface="Calibri"/>
              </a:rPr>
              <a:t>depol</a:t>
            </a:r>
            <a:r>
              <a:rPr lang="en-GB" sz="1600" kern="0" dirty="0">
                <a:solidFill>
                  <a:srgbClr val="1F497D"/>
                </a:solidFill>
                <a:latin typeface="Calibri"/>
              </a:rPr>
              <a:t>. profiles, aerosol properties, ice cloud properties, 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4767" y="1854603"/>
            <a:ext cx="2712299" cy="1574399"/>
          </a:xfrm>
          <a:prstGeom prst="rect">
            <a:avLst/>
          </a:prstGeom>
          <a:solidFill>
            <a:srgbClr val="FFFFA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CPR Level 2a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Radar echo product, feature mask, cloud type, liquid and ice cloud properties, vertical motion, rain and snow estimates, ...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1360470" y="1515791"/>
            <a:ext cx="451681" cy="324316"/>
          </a:xfrm>
          <a:prstGeom prst="downArrow">
            <a:avLst/>
          </a:prstGeom>
          <a:solidFill>
            <a:srgbClr val="FFFFA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407100" y="1530288"/>
            <a:ext cx="451681" cy="324315"/>
          </a:xfrm>
          <a:prstGeom prst="downArrow">
            <a:avLst/>
          </a:prstGeom>
          <a:solidFill>
            <a:srgbClr val="CCC1D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453731" y="1530288"/>
            <a:ext cx="451681" cy="324315"/>
          </a:xfrm>
          <a:prstGeom prst="downArrow">
            <a:avLst/>
          </a:prstGeom>
          <a:solidFill>
            <a:srgbClr val="DAEFC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0" y="4110137"/>
            <a:ext cx="6677025" cy="246822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62" y="98944"/>
            <a:ext cx="2959463" cy="291749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645" y="77352"/>
            <a:ext cx="4698025" cy="678064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3920" y="108260"/>
            <a:ext cx="3270799" cy="15747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3919" y="1498601"/>
            <a:ext cx="3270800" cy="151783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29457" y="4222110"/>
            <a:ext cx="335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synergistic target classification</a:t>
            </a:r>
            <a:endParaRPr lang="de-D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Down Arrow 52"/>
          <p:cNvSpPr/>
          <p:nvPr/>
        </p:nvSpPr>
        <p:spPr>
          <a:xfrm rot="16200000">
            <a:off x="6733754" y="540330"/>
            <a:ext cx="451681" cy="1428712"/>
          </a:xfrm>
          <a:prstGeom prst="down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14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4" name="Down Arrow 53"/>
          <p:cNvSpPr/>
          <p:nvPr/>
        </p:nvSpPr>
        <p:spPr>
          <a:xfrm rot="16200000">
            <a:off x="5075595" y="-370828"/>
            <a:ext cx="451681" cy="4756225"/>
          </a:xfrm>
          <a:prstGeom prst="down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14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5" name="Down Arrow 54"/>
          <p:cNvSpPr/>
          <p:nvPr/>
        </p:nvSpPr>
        <p:spPr>
          <a:xfrm rot="16200000">
            <a:off x="6896047" y="4967604"/>
            <a:ext cx="451681" cy="1104131"/>
          </a:xfrm>
          <a:prstGeom prst="down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14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37506" y="120613"/>
            <a:ext cx="3576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CAPTIVATE Algorithm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Synergistic Retrievals</a:t>
            </a:r>
            <a:endParaRPr lang="de-D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Down Arrow 58"/>
          <p:cNvSpPr/>
          <p:nvPr/>
        </p:nvSpPr>
        <p:spPr>
          <a:xfrm>
            <a:off x="2181675" y="2937867"/>
            <a:ext cx="451681" cy="1428712"/>
          </a:xfrm>
          <a:prstGeom prst="downArrow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14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0" name="Down Arrow 59"/>
          <p:cNvSpPr/>
          <p:nvPr/>
        </p:nvSpPr>
        <p:spPr>
          <a:xfrm>
            <a:off x="3872703" y="2944183"/>
            <a:ext cx="451681" cy="1428712"/>
          </a:xfrm>
          <a:prstGeom prst="downArrow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14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669" y="6612689"/>
            <a:ext cx="2987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acknowledgements: KNMI, LATMOS, ECMWF</a:t>
            </a:r>
            <a:endParaRPr lang="de-DE" sz="12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0287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  <p:bldP spid="54" grpId="0" animBg="1"/>
      <p:bldP spid="55" grpId="0" animBg="1"/>
      <p:bldP spid="58" grpId="0"/>
      <p:bldP spid="59" grpId="0" animBg="1"/>
      <p:bldP spid="60" grpId="0" animBg="1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667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4858952" y="1530287"/>
            <a:ext cx="451681" cy="2223848"/>
          </a:xfrm>
          <a:prstGeom prst="downArrow">
            <a:avLst>
              <a:gd name="adj1" fmla="val 50000"/>
              <a:gd name="adj2" fmla="val 39373"/>
            </a:avLst>
          </a:prstGeom>
          <a:solidFill>
            <a:srgbClr val="CCC1D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3" name="Bent-Up Arrow 32"/>
          <p:cNvSpPr/>
          <p:nvPr/>
        </p:nvSpPr>
        <p:spPr bwMode="auto">
          <a:xfrm rot="5400000" flipV="1">
            <a:off x="4945057" y="2606941"/>
            <a:ext cx="3128703" cy="975397"/>
          </a:xfrm>
          <a:prstGeom prst="bentUpArrow">
            <a:avLst>
              <a:gd name="adj1" fmla="val 25000"/>
              <a:gd name="adj2" fmla="val 25000"/>
              <a:gd name="adj3" fmla="val 23919"/>
            </a:avLst>
          </a:prstGeom>
          <a:solidFill>
            <a:srgbClr val="DAEFC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60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4" name="Bent-Up Arrow 33"/>
          <p:cNvSpPr/>
          <p:nvPr/>
        </p:nvSpPr>
        <p:spPr bwMode="auto">
          <a:xfrm rot="16200000" flipH="1" flipV="1">
            <a:off x="1133689" y="2605211"/>
            <a:ext cx="3128703" cy="978856"/>
          </a:xfrm>
          <a:prstGeom prst="bentUpArrow">
            <a:avLst>
              <a:gd name="adj1" fmla="val 25000"/>
              <a:gd name="adj2" fmla="val 25000"/>
              <a:gd name="adj3" fmla="val 23919"/>
            </a:avLst>
          </a:prstGeom>
          <a:solidFill>
            <a:srgbClr val="FFFFA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14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57125" y="3754135"/>
            <a:ext cx="2712299" cy="877313"/>
          </a:xfrm>
          <a:prstGeom prst="rect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Synergistic </a:t>
            </a:r>
            <a:r>
              <a:rPr lang="en-GB" sz="1600" b="1" kern="0" dirty="0">
                <a:solidFill>
                  <a:srgbClr val="403152"/>
                </a:solidFill>
                <a:latin typeface="Calibri"/>
              </a:rPr>
              <a:t>Level</a:t>
            </a:r>
            <a:r>
              <a:rPr lang="en-GB" sz="1600" b="1" kern="0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 2b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1. Target cl</a:t>
            </a:r>
            <a:r>
              <a:rPr lang="en-GB" sz="1600" kern="0" dirty="0">
                <a:solidFill>
                  <a:srgbClr val="403152"/>
                </a:solidFill>
                <a:latin typeface="Calibri"/>
              </a:rPr>
              <a:t>assification 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403152"/>
                </a:solidFill>
                <a:latin typeface="Calibri"/>
              </a:rPr>
              <a:t>2. Cloud &amp; </a:t>
            </a:r>
            <a:r>
              <a:rPr lang="en-GB" sz="1600" kern="0" dirty="0" err="1">
                <a:solidFill>
                  <a:srgbClr val="403152"/>
                </a:solidFill>
                <a:latin typeface="Calibri"/>
              </a:rPr>
              <a:t>aer</a:t>
            </a:r>
            <a:r>
              <a:rPr lang="en-GB" sz="1600" kern="0" dirty="0">
                <a:solidFill>
                  <a:srgbClr val="403152"/>
                </a:solidFill>
                <a:latin typeface="Calibri"/>
              </a:rPr>
              <a:t>. prof. at x-sec</a:t>
            </a:r>
          </a:p>
        </p:txBody>
      </p:sp>
      <p:sp>
        <p:nvSpPr>
          <p:cNvPr id="20" name="Down Arrow 19"/>
          <p:cNvSpPr/>
          <p:nvPr/>
        </p:nvSpPr>
        <p:spPr>
          <a:xfrm rot="2690651">
            <a:off x="6012518" y="3596840"/>
            <a:ext cx="451681" cy="314595"/>
          </a:xfrm>
          <a:prstGeom prst="downArrow">
            <a:avLst/>
          </a:prstGeom>
          <a:solidFill>
            <a:srgbClr val="DAEFC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60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" name="Down Arrow 20"/>
          <p:cNvSpPr/>
          <p:nvPr/>
        </p:nvSpPr>
        <p:spPr>
          <a:xfrm rot="19092758">
            <a:off x="2750880" y="3550101"/>
            <a:ext cx="451681" cy="336193"/>
          </a:xfrm>
          <a:prstGeom prst="downArrow">
            <a:avLst/>
          </a:prstGeom>
          <a:solidFill>
            <a:srgbClr val="FFFFA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14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380334" y="3508526"/>
            <a:ext cx="451681" cy="245609"/>
          </a:xfrm>
          <a:prstGeom prst="downArrow">
            <a:avLst>
              <a:gd name="adj1" fmla="val 50000"/>
              <a:gd name="adj2" fmla="val 69543"/>
            </a:avLst>
          </a:prstGeom>
          <a:solidFill>
            <a:srgbClr val="CCC1D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6321" y="195096"/>
            <a:ext cx="2712299" cy="1303504"/>
          </a:xfrm>
          <a:prstGeom prst="rect">
            <a:avLst/>
          </a:prstGeom>
          <a:solidFill>
            <a:srgbClr val="CCC1D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1F497D"/>
                </a:solidFill>
                <a:latin typeface="Calibri"/>
              </a:rPr>
              <a:t>ATLID Level 1b </a:t>
            </a:r>
            <a:r>
              <a:rPr lang="en-GB" sz="1600" kern="0" dirty="0">
                <a:solidFill>
                  <a:srgbClr val="1F497D"/>
                </a:solidFill>
                <a:latin typeface="Calibri"/>
              </a:rPr>
              <a:t>(ESA)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1F497D"/>
                </a:solidFill>
                <a:latin typeface="Calibri"/>
              </a:rPr>
              <a:t>Attenuated backscatter in </a:t>
            </a:r>
          </a:p>
          <a:p>
            <a:pPr marL="228594" indent="-228594" defTabSz="12191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kern="0" dirty="0">
                <a:solidFill>
                  <a:srgbClr val="1F497D"/>
                </a:solidFill>
                <a:latin typeface="Calibri"/>
              </a:rPr>
              <a:t>Rayleigh channel</a:t>
            </a:r>
          </a:p>
          <a:p>
            <a:pPr marL="228594" indent="-228594" defTabSz="12191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kern="0" dirty="0">
                <a:solidFill>
                  <a:srgbClr val="1F497D"/>
                </a:solidFill>
                <a:latin typeface="Calibri"/>
              </a:rPr>
              <a:t>Co-polar Mie channel</a:t>
            </a:r>
          </a:p>
          <a:p>
            <a:pPr marL="228594" indent="-228594" defTabSz="121917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kern="0" dirty="0">
                <a:solidFill>
                  <a:srgbClr val="1F497D"/>
                </a:solidFill>
                <a:latin typeface="Calibri"/>
              </a:rPr>
              <a:t>Cross-polar Mie channel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378" y="195096"/>
            <a:ext cx="2712299" cy="1303504"/>
          </a:xfrm>
          <a:prstGeom prst="rect">
            <a:avLst/>
          </a:prstGeom>
          <a:solidFill>
            <a:srgbClr val="FFFFA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4F6228"/>
                </a:solidFill>
                <a:latin typeface="Calibri"/>
              </a:rPr>
              <a:t>CPR Level 1b </a:t>
            </a:r>
            <a:r>
              <a:rPr lang="en-GB" sz="1600" kern="0" dirty="0">
                <a:solidFill>
                  <a:srgbClr val="4F6228"/>
                </a:solidFill>
                <a:latin typeface="Calibri"/>
              </a:rPr>
              <a:t>(JAXA) 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4F6228"/>
                </a:solidFill>
                <a:latin typeface="Calibri"/>
              </a:rPr>
              <a:t>Radar reflectivity and Doppler velocity profiles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4886" y="195096"/>
            <a:ext cx="2710084" cy="1303504"/>
          </a:xfrm>
          <a:prstGeom prst="rect">
            <a:avLst/>
          </a:prstGeom>
          <a:solidFill>
            <a:srgbClr val="DAEFC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MSI Level 1b/c </a:t>
            </a:r>
            <a:r>
              <a:rPr lang="en-GB" sz="1600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(ESA)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TOA radiances for four solar channels, TOA brightness temperatures for three thermal channels</a:t>
            </a:r>
          </a:p>
        </p:txBody>
      </p:sp>
      <p:sp>
        <p:nvSpPr>
          <p:cNvPr id="9" name="Rectangle 8"/>
          <p:cNvSpPr/>
          <p:nvPr/>
        </p:nvSpPr>
        <p:spPr>
          <a:xfrm>
            <a:off x="3282714" y="1877498"/>
            <a:ext cx="2712297" cy="1574399"/>
          </a:xfrm>
          <a:prstGeom prst="rect">
            <a:avLst/>
          </a:prstGeom>
          <a:solidFill>
            <a:srgbClr val="CCC1D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1F497D"/>
                </a:solidFill>
                <a:latin typeface="Calibri"/>
              </a:rPr>
              <a:t>ATLID Level 2a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1F497D"/>
                </a:solidFill>
                <a:latin typeface="Calibri"/>
              </a:rPr>
              <a:t>Feature mask and target classification, extinction, backscatter &amp; </a:t>
            </a:r>
            <a:r>
              <a:rPr lang="en-GB" sz="1600" kern="0" dirty="0" err="1">
                <a:solidFill>
                  <a:srgbClr val="1F497D"/>
                </a:solidFill>
                <a:latin typeface="Calibri"/>
              </a:rPr>
              <a:t>depol</a:t>
            </a:r>
            <a:r>
              <a:rPr lang="en-GB" sz="1600" kern="0" dirty="0">
                <a:solidFill>
                  <a:srgbClr val="1F497D"/>
                </a:solidFill>
                <a:latin typeface="Calibri"/>
              </a:rPr>
              <a:t>. profiles, aerosol properties, ice cloud properties, 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4767" y="1854603"/>
            <a:ext cx="2712299" cy="1574399"/>
          </a:xfrm>
          <a:prstGeom prst="rect">
            <a:avLst/>
          </a:prstGeom>
          <a:solidFill>
            <a:srgbClr val="FFFFA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CPR Level 2a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Radar echo product, feature mask, cloud type, liquid and ice cloud properties, vertical motion, rain and snow estimates, 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4888" y="1854603"/>
            <a:ext cx="2712297" cy="1574399"/>
          </a:xfrm>
          <a:prstGeom prst="rect">
            <a:avLst/>
          </a:prstGeom>
          <a:solidFill>
            <a:srgbClr val="DAEFC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MSI Level 2a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Cloud mask, cloud  micro-physical parameters, cloud top height, aerosol parameters, ...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1360470" y="1515791"/>
            <a:ext cx="451681" cy="324316"/>
          </a:xfrm>
          <a:prstGeom prst="downArrow">
            <a:avLst/>
          </a:prstGeom>
          <a:solidFill>
            <a:srgbClr val="FFFFA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407100" y="1530288"/>
            <a:ext cx="451681" cy="324315"/>
          </a:xfrm>
          <a:prstGeom prst="downArrow">
            <a:avLst/>
          </a:prstGeom>
          <a:solidFill>
            <a:srgbClr val="CCC1DA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453731" y="1530288"/>
            <a:ext cx="451681" cy="324315"/>
          </a:xfrm>
          <a:prstGeom prst="downArrow">
            <a:avLst/>
          </a:prstGeom>
          <a:solidFill>
            <a:srgbClr val="DAEFC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380815" y="4658991"/>
            <a:ext cx="451681" cy="216621"/>
          </a:xfrm>
          <a:prstGeom prst="downArrow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82714" y="4894212"/>
            <a:ext cx="2712299" cy="826611"/>
          </a:xfrm>
          <a:prstGeom prst="rect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3D </a:t>
            </a:r>
            <a:r>
              <a:rPr lang="en-GB" sz="1600" b="1" kern="0" dirty="0" err="1">
                <a:solidFill>
                  <a:srgbClr val="8064A2">
                    <a:lumMod val="50000"/>
                  </a:srgbClr>
                </a:solidFill>
                <a:latin typeface="Calibri"/>
              </a:rPr>
              <a:t>Scenes</a:t>
            </a:r>
            <a:r>
              <a:rPr lang="en-GB" sz="1600" b="1" kern="0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 Construction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Expand syn. retrievals across-track using MSI; ≈40km wide</a:t>
            </a:r>
          </a:p>
        </p:txBody>
      </p:sp>
      <p:sp>
        <p:nvSpPr>
          <p:cNvPr id="27" name="Oval 26"/>
          <p:cNvSpPr/>
          <p:nvPr/>
        </p:nvSpPr>
        <p:spPr>
          <a:xfrm>
            <a:off x="7321275" y="3718196"/>
            <a:ext cx="3599951" cy="143800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133" dirty="0">
                <a:solidFill>
                  <a:prstClr val="white"/>
                </a:solidFill>
                <a:latin typeface="Calibri" panose="020F0502020204030204"/>
              </a:rPr>
              <a:t>EarthCARE</a:t>
            </a:r>
            <a:br>
              <a:rPr lang="en-US" sz="2133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2133" dirty="0">
                <a:solidFill>
                  <a:prstClr val="white"/>
                </a:solidFill>
                <a:latin typeface="Calibri" panose="020F0502020204030204"/>
              </a:rPr>
              <a:t>Data Production</a:t>
            </a:r>
            <a:br>
              <a:rPr lang="en-US" sz="2133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2133" dirty="0">
                <a:solidFill>
                  <a:prstClr val="white"/>
                </a:solidFill>
                <a:latin typeface="Calibri" panose="020F0502020204030204"/>
              </a:rPr>
              <a:t>Model</a:t>
            </a:r>
            <a:endParaRPr lang="en-GB" sz="2133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597" y="910656"/>
            <a:ext cx="6187518" cy="436796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283822" y="5982813"/>
            <a:ext cx="2710084" cy="850901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err="1">
                <a:solidFill>
                  <a:prstClr val="white"/>
                </a:solidFill>
                <a:latin typeface="Calibri"/>
              </a:rPr>
              <a:t>Radiative</a:t>
            </a:r>
            <a:r>
              <a:rPr lang="en-GB" sz="1600" b="1" kern="0" dirty="0">
                <a:solidFill>
                  <a:prstClr val="white"/>
                </a:solidFill>
                <a:latin typeface="Calibri"/>
              </a:rPr>
              <a:t> Transfer Products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solidFill>
                  <a:prstClr val="white"/>
                </a:solidFill>
                <a:latin typeface="Calibri"/>
              </a:rPr>
              <a:t>calculated radiances, fluxes, heating rate profiles </a:t>
            </a:r>
          </a:p>
        </p:txBody>
      </p:sp>
      <p:sp>
        <p:nvSpPr>
          <p:cNvPr id="41" name="Down Arrow 40"/>
          <p:cNvSpPr/>
          <p:nvPr/>
        </p:nvSpPr>
        <p:spPr>
          <a:xfrm>
            <a:off x="4398934" y="5766192"/>
            <a:ext cx="451681" cy="216621"/>
          </a:xfrm>
          <a:prstGeom prst="downArrow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63984" y="5201332"/>
            <a:ext cx="4051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acknowledgements: Environment and Climate Change Canada</a:t>
            </a:r>
            <a:endParaRPr lang="de-DE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3" y="4280348"/>
            <a:ext cx="2813109" cy="25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6" grpId="0" animBg="1"/>
      <p:bldP spid="40" grpId="0" animBg="1"/>
      <p:bldP spid="41" grpId="0" animBg="1"/>
      <p:bldP spid="42" grpId="0"/>
    </p:bldLst>
  </p:timing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F811E502-E3D8-47AA-BA1B-F8A475B28363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75119C28-C2B5-41E4-AD90-DB127FF79F00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 smtClean="0">
            <a:solidFill>
              <a:srgbClr val="8197A6"/>
            </a:solidFill>
            <a:latin typeface="Arial" charset="0"/>
            <a:ea typeface="MS PGothic" pitchFamily="34" charset="-128"/>
            <a:cs typeface="Arial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CA078FB4-4310-46A5-9F00-BB6AC0913C03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8BDAEA13-A01D-4BD6-BC16-9DAF9F5F5E81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2022-02-15T23:00:00+00:00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PKKMWAM5UKCP-1108600927-1254</_dlc_DocId>
    <_dlc_DocIdUrl xmlns="ddc99d1b-0883-4f2c-a8e6-6d8ebaa0e5d6">
      <Url>https://esateamsite.sso.esa.int/support/EOT2018/_layouts/15/DocIdRedir.aspx?ID=PKKMWAM5UKCP-1108600927-1254</Url>
      <Description>PKKMWAM5UKCP-1108600927-1254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terms/"/>
    <ds:schemaRef ds:uri="http://schemas.microsoft.com/sharepoint/v4"/>
    <ds:schemaRef ds:uri="http://schemas.microsoft.com/sharepoint/v3/field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ddc99d1b-0883-4f2c-a8e6-6d8ebaa0e5d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2DAB99F-4042-476C-A9D8-CFBCDD3C5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AE357E-AA40-4137-B0C7-FF26FE7347B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</Template>
  <TotalTime>0</TotalTime>
  <Words>2342</Words>
  <Application>Microsoft Office PowerPoint</Application>
  <PresentationFormat>Custom</PresentationFormat>
  <Paragraphs>279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EarthCARE ESA Data Products</dc:title>
  <dc:subject>EarthCARE ESA Data Products</dc:subject>
  <dc:creator>Tobias Wehr</dc:creator>
  <cp:keywords/>
  <dc:description/>
  <cp:lastModifiedBy>Tobias Wehr</cp:lastModifiedBy>
  <cp:revision>41</cp:revision>
  <cp:lastPrinted>2008-08-26T16:26:23Z</cp:lastPrinted>
  <dcterms:created xsi:type="dcterms:W3CDTF">2022-02-14T19:39:25Z</dcterms:created>
  <dcterms:modified xsi:type="dcterms:W3CDTF">2022-02-16T14:47:09Z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Tobias Wehr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2022-02-15T23:00:00Z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9d36ad26-c4c2-44b3-9145-582895d752c1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PKKMWAM5UKCP-1108600927-1254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